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795" r:id="rId2"/>
    <p:sldId id="830" r:id="rId3"/>
    <p:sldId id="353" r:id="rId4"/>
    <p:sldId id="454" r:id="rId5"/>
    <p:sldId id="453" r:id="rId6"/>
    <p:sldId id="835" r:id="rId7"/>
    <p:sldId id="834" r:id="rId8"/>
    <p:sldId id="456" r:id="rId9"/>
    <p:sldId id="372" r:id="rId10"/>
    <p:sldId id="374" r:id="rId11"/>
    <p:sldId id="836" r:id="rId12"/>
    <p:sldId id="837" r:id="rId13"/>
    <p:sldId id="838" r:id="rId14"/>
    <p:sldId id="832" r:id="rId15"/>
    <p:sldId id="833" r:id="rId16"/>
    <p:sldId id="936" r:id="rId17"/>
    <p:sldId id="937" r:id="rId18"/>
    <p:sldId id="827" r:id="rId19"/>
    <p:sldId id="828" r:id="rId20"/>
    <p:sldId id="807" r:id="rId21"/>
    <p:sldId id="808" r:id="rId22"/>
    <p:sldId id="940" r:id="rId23"/>
    <p:sldId id="938" r:id="rId24"/>
    <p:sldId id="815" r:id="rId25"/>
    <p:sldId id="816" r:id="rId26"/>
    <p:sldId id="812" r:id="rId27"/>
    <p:sldId id="811" r:id="rId28"/>
    <p:sldId id="820" r:id="rId29"/>
    <p:sldId id="817" r:id="rId30"/>
    <p:sldId id="813" r:id="rId31"/>
    <p:sldId id="822" r:id="rId32"/>
    <p:sldId id="821" r:id="rId33"/>
    <p:sldId id="818" r:id="rId34"/>
    <p:sldId id="829" r:id="rId35"/>
    <p:sldId id="824" r:id="rId36"/>
    <p:sldId id="825" r:id="rId37"/>
    <p:sldId id="350" r:id="rId38"/>
    <p:sldId id="300" r:id="rId39"/>
    <p:sldId id="375" r:id="rId40"/>
    <p:sldId id="455" r:id="rId41"/>
    <p:sldId id="809" r:id="rId42"/>
    <p:sldId id="831" r:id="rId43"/>
    <p:sldId id="872" r:id="rId44"/>
    <p:sldId id="871" r:id="rId45"/>
    <p:sldId id="939" r:id="rId46"/>
    <p:sldId id="873" r:id="rId47"/>
    <p:sldId id="870" r:id="rId48"/>
    <p:sldId id="819" r:id="rId49"/>
    <p:sldId id="840" r:id="rId50"/>
    <p:sldId id="805" r:id="rId51"/>
    <p:sldId id="810" r:id="rId52"/>
    <p:sldId id="847" r:id="rId53"/>
    <p:sldId id="858" r:id="rId54"/>
    <p:sldId id="862" r:id="rId55"/>
    <p:sldId id="867" r:id="rId56"/>
    <p:sldId id="844" r:id="rId57"/>
    <p:sldId id="845" r:id="rId58"/>
    <p:sldId id="846" r:id="rId59"/>
    <p:sldId id="864" r:id="rId60"/>
    <p:sldId id="865" r:id="rId61"/>
    <p:sldId id="868" r:id="rId62"/>
    <p:sldId id="866" r:id="rId63"/>
    <p:sldId id="863" r:id="rId64"/>
    <p:sldId id="843" r:id="rId65"/>
    <p:sldId id="869" r:id="rId66"/>
    <p:sldId id="839" r:id="rId67"/>
    <p:sldId id="859" r:id="rId68"/>
    <p:sldId id="861" r:id="rId69"/>
    <p:sldId id="842" r:id="rId70"/>
    <p:sldId id="841" r:id="rId71"/>
    <p:sldId id="853" r:id="rId72"/>
    <p:sldId id="854" r:id="rId73"/>
    <p:sldId id="855" r:id="rId74"/>
    <p:sldId id="856" r:id="rId75"/>
    <p:sldId id="857" r:id="rId7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F31"/>
    <a:srgbClr val="FFCE00"/>
    <a:srgbClr val="B08D00"/>
    <a:srgbClr val="FFF6C5"/>
    <a:srgbClr val="00AED8"/>
    <a:srgbClr val="7A7A7A"/>
    <a:srgbClr val="E0B400"/>
    <a:srgbClr val="877B31"/>
    <a:srgbClr val="BF9500"/>
    <a:srgbClr val="FFE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6"/>
    <p:restoredTop sz="93631"/>
  </p:normalViewPr>
  <p:slideViewPr>
    <p:cSldViewPr snapToGrid="0" snapToObjects="1">
      <p:cViewPr varScale="1">
        <p:scale>
          <a:sx n="97" d="100"/>
          <a:sy n="97" d="100"/>
        </p:scale>
        <p:origin x="648" y="184"/>
      </p:cViewPr>
      <p:guideLst/>
    </p:cSldViewPr>
  </p:slideViewPr>
  <p:outlineViewPr>
    <p:cViewPr>
      <p:scale>
        <a:sx n="33" d="100"/>
        <a:sy n="33" d="100"/>
      </p:scale>
      <p:origin x="0" y="-214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B0A8C55-B9F0-CC4C-913D-99A134EB71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C85D4EE-2509-0C45-B261-53B43F285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86E-A704-0748-BB9D-9364E20FACCC}" type="datetimeFigureOut">
              <a:rPr lang="pl-PL" smtClean="0"/>
              <a:t>11.08.2023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87D3B9D-D2F9-D24E-ACB3-552898BE9B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477ED91-A25E-394A-899D-2F2A3F8A7B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DE354-212F-974B-B1A5-8384EC8096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677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11.08.2023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9779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62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306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165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833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241300"/>
            <a:ext cx="54864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896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wojtek.pp.org.pl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/32703_morfologia-chrzescijanie-ociezali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09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98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7133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899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2020-10-30 – obrazek przechowywany źródłowo w „obrazki do WikiSlow-10” w _FIKI-obrazki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838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3430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795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540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9862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244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105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3881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7556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076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4055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71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311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5250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95923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7436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88075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2885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7776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4386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3497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4739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881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37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978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436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553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279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01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11.08.2023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11.08.2023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33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11.08.2023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4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11.08.2023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1457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11.08.2023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11.08.2023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11.08.2023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11.08.2023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11.08.2023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11.08.2023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11.08.2023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11.08.2023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11.08.2023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search/search.cfm?Criteria=S444&amp;t=TR#s=s_primary_0_1" TargetMode="External"/><Relationship Id="rId2" Type="http://schemas.openxmlformats.org/officeDocument/2006/relationships/hyperlink" Target="https://www.blueletterbible.org/search/search.cfm?Criteria=S5591&amp;t=TR#s=s_primary_0_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lueletterbible.org/search/search.cfm?Criteria=S4559&amp;t=TR#s=s_primary_0_1" TargetMode="External"/><Relationship Id="rId4" Type="http://schemas.openxmlformats.org/officeDocument/2006/relationships/hyperlink" Target="https://www.blueletterbible.org/search/search.cfm?Criteria=S4152&amp;t=TR#s=s_primary_0_1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Siłownia intelektualna KFC #2</a:t>
            </a:r>
            <a:br>
              <a:rPr lang="pl-PL" dirty="0"/>
            </a:br>
            <a:r>
              <a:rPr lang="pl-PL" b="1" dirty="0"/>
              <a:t>Pandemia, szczepionki i okolice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438184"/>
            <a:ext cx="9144000" cy="1215483"/>
          </a:xfrm>
        </p:spPr>
        <p:txBody>
          <a:bodyPr>
            <a:normAutofit/>
          </a:bodyPr>
          <a:lstStyle/>
          <a:p>
            <a:pPr algn="r"/>
            <a:r>
              <a:rPr lang="pl-PL" sz="1800" dirty="0"/>
              <a:t>Wojtek (W34), http://</a:t>
            </a:r>
            <a:r>
              <a:rPr lang="pl-PL" sz="1800" dirty="0" err="1"/>
              <a:t>wojtek.pp.org.pl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 601425019,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70307B9-7A7D-3743-99B0-F10F03A1A3B6}"/>
              </a:ext>
            </a:extLst>
          </p:cNvPr>
          <p:cNvSpPr txBox="1"/>
          <p:nvPr/>
        </p:nvSpPr>
        <p:spPr>
          <a:xfrm>
            <a:off x="680224" y="4438184"/>
            <a:ext cx="4962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Marzec 2022 – dorabiam uczucia, </a:t>
            </a:r>
            <a:r>
              <a:rPr lang="pl-PL" dirty="0" err="1"/>
              <a:t>eumocje</a:t>
            </a:r>
            <a:r>
              <a:rPr lang="pl-P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18 grudnia 2021 - Siłownia KFC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Materiał na podstawie „Epistemologia i antropologia”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456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>
            <a:extLst>
              <a:ext uri="{FF2B5EF4-FFF2-40B4-BE49-F238E27FC236}">
                <a16:creationId xmlns:a16="http://schemas.microsoft.com/office/drawing/2014/main" id="{C8E257AB-6FCC-454D-9CA9-C49557D8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Techniczny sposób opisania tego czegoś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BDA015B2-FF58-1A40-AB05-13C592F75AD1}"/>
              </a:ext>
            </a:extLst>
          </p:cNvPr>
          <p:cNvCxnSpPr/>
          <p:nvPr/>
        </p:nvCxnSpPr>
        <p:spPr>
          <a:xfrm>
            <a:off x="4440239" y="4365625"/>
            <a:ext cx="38877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62727B2E-0866-5444-A3FC-A79579E809B0}"/>
              </a:ext>
            </a:extLst>
          </p:cNvPr>
          <p:cNvCxnSpPr/>
          <p:nvPr/>
        </p:nvCxnSpPr>
        <p:spPr>
          <a:xfrm flipV="1">
            <a:off x="4440238" y="1916113"/>
            <a:ext cx="0" cy="24495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AFDDEE82-D34F-AB49-8E09-85EBC7C68A11}"/>
              </a:ext>
            </a:extLst>
          </p:cNvPr>
          <p:cNvCxnSpPr/>
          <p:nvPr/>
        </p:nvCxnSpPr>
        <p:spPr>
          <a:xfrm flipH="1">
            <a:off x="2566988" y="4365626"/>
            <a:ext cx="1873250" cy="1871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0" name="Grupa 6">
            <a:extLst>
              <a:ext uri="{FF2B5EF4-FFF2-40B4-BE49-F238E27FC236}">
                <a16:creationId xmlns:a16="http://schemas.microsoft.com/office/drawing/2014/main" id="{B772A2EF-DF5E-0B4B-B8F6-E635EECCD2E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879307" y="2270920"/>
            <a:ext cx="1008063" cy="803275"/>
            <a:chOff x="4355976" y="2271668"/>
            <a:chExt cx="1008112" cy="803275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8CDD43DB-5318-AA43-B6A5-3B7950AED2EB}"/>
                </a:ext>
              </a:extLst>
            </p:cNvPr>
            <p:cNvSpPr/>
            <p:nvPr/>
          </p:nvSpPr>
          <p:spPr>
            <a:xfrm>
              <a:off x="4622689" y="2270081"/>
              <a:ext cx="431821" cy="442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BDB0397A-DDF7-1946-B1C4-2EC74F4D5D17}"/>
                </a:ext>
              </a:extLst>
            </p:cNvPr>
            <p:cNvSpPr/>
            <p:nvPr/>
          </p:nvSpPr>
          <p:spPr>
            <a:xfrm>
              <a:off x="4355976" y="2571706"/>
              <a:ext cx="1008112" cy="503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21" name="Równoległobok 20">
            <a:extLst>
              <a:ext uri="{FF2B5EF4-FFF2-40B4-BE49-F238E27FC236}">
                <a16:creationId xmlns:a16="http://schemas.microsoft.com/office/drawing/2014/main" id="{59EC7885-41AB-B243-A54A-631138F35535}"/>
              </a:ext>
            </a:extLst>
          </p:cNvPr>
          <p:cNvSpPr/>
          <p:nvPr/>
        </p:nvSpPr>
        <p:spPr>
          <a:xfrm rot="5400000" flipV="1">
            <a:off x="2659857" y="3158332"/>
            <a:ext cx="1528762" cy="415925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3344A709-D131-E446-9730-F2BF472BB7F6}"/>
              </a:ext>
            </a:extLst>
          </p:cNvPr>
          <p:cNvSpPr/>
          <p:nvPr/>
        </p:nvSpPr>
        <p:spPr>
          <a:xfrm>
            <a:off x="3105151" y="3246438"/>
            <a:ext cx="290513" cy="539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1753" name="pole tekstowe 21">
            <a:extLst>
              <a:ext uri="{FF2B5EF4-FFF2-40B4-BE49-F238E27FC236}">
                <a16:creationId xmlns:a16="http://schemas.microsoft.com/office/drawing/2014/main" id="{97062915-B7BA-C645-81FF-E89F91823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9" y="1762125"/>
            <a:ext cx="482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1800" dirty="0"/>
              <a:t>Rzut #1</a:t>
            </a:r>
          </a:p>
        </p:txBody>
      </p:sp>
      <p:sp>
        <p:nvSpPr>
          <p:cNvPr id="56334" name="pole tekstowe 24">
            <a:extLst>
              <a:ext uri="{FF2B5EF4-FFF2-40B4-BE49-F238E27FC236}">
                <a16:creationId xmlns:a16="http://schemas.microsoft.com/office/drawing/2014/main" id="{4350513D-B494-7648-AF05-A4EC6181CA4E}"/>
              </a:ext>
            </a:extLst>
          </p:cNvPr>
          <p:cNvSpPr txBox="1">
            <a:spLocks noChangeArrowheads="1"/>
          </p:cNvSpPr>
          <p:nvPr/>
        </p:nvSpPr>
        <p:spPr bwMode="auto">
          <a:xfrm rot="18750885">
            <a:off x="2725739" y="2039939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Rzut #3</a:t>
            </a:r>
          </a:p>
        </p:txBody>
      </p:sp>
      <p:sp>
        <p:nvSpPr>
          <p:cNvPr id="56338" name="pole tekstowe 32">
            <a:extLst>
              <a:ext uri="{FF2B5EF4-FFF2-40B4-BE49-F238E27FC236}">
                <a16:creationId xmlns:a16="http://schemas.microsoft.com/office/drawing/2014/main" id="{DA7AF4B7-3ADE-F842-8697-4DC922363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4" y="5378450"/>
            <a:ext cx="249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Rzut #2</a:t>
            </a:r>
          </a:p>
        </p:txBody>
      </p:sp>
      <p:sp>
        <p:nvSpPr>
          <p:cNvPr id="20" name="Równoległobok 19">
            <a:extLst>
              <a:ext uri="{FF2B5EF4-FFF2-40B4-BE49-F238E27FC236}">
                <a16:creationId xmlns:a16="http://schemas.microsoft.com/office/drawing/2014/main" id="{FBAD237F-8957-F047-90C1-41EFC966A629}"/>
              </a:ext>
            </a:extLst>
          </p:cNvPr>
          <p:cNvSpPr/>
          <p:nvPr/>
        </p:nvSpPr>
        <p:spPr>
          <a:xfrm rot="10800000" flipH="1" flipV="1">
            <a:off x="4872039" y="5065713"/>
            <a:ext cx="1093787" cy="296862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31765" name="Grupa 29">
            <a:extLst>
              <a:ext uri="{FF2B5EF4-FFF2-40B4-BE49-F238E27FC236}">
                <a16:creationId xmlns:a16="http://schemas.microsoft.com/office/drawing/2014/main" id="{A961F006-539D-034E-B562-D4AC3CA1D8E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89463" y="2857500"/>
            <a:ext cx="1439862" cy="1366838"/>
            <a:chOff x="3276600" y="2763838"/>
            <a:chExt cx="1439863" cy="1366837"/>
          </a:xfrm>
        </p:grpSpPr>
        <p:sp>
          <p:nvSpPr>
            <p:cNvPr id="31" name="Schemat blokowy: pamięć o dostępie bezpośrednim 30">
              <a:extLst>
                <a:ext uri="{FF2B5EF4-FFF2-40B4-BE49-F238E27FC236}">
                  <a16:creationId xmlns:a16="http://schemas.microsoft.com/office/drawing/2014/main" id="{AA6797F7-F495-F34C-B358-CFD4ADAC53DC}"/>
                </a:ext>
              </a:extLst>
            </p:cNvPr>
            <p:cNvSpPr/>
            <p:nvPr/>
          </p:nvSpPr>
          <p:spPr>
            <a:xfrm>
              <a:off x="3276600" y="3267076"/>
              <a:ext cx="1439863" cy="863599"/>
            </a:xfrm>
            <a:prstGeom prst="flowChartMagneticDrum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3" name="Schemat blokowy: dysk magnetyczny 32">
              <a:extLst>
                <a:ext uri="{FF2B5EF4-FFF2-40B4-BE49-F238E27FC236}">
                  <a16:creationId xmlns:a16="http://schemas.microsoft.com/office/drawing/2014/main" id="{43893985-DB60-8B44-A46A-2A15C498C330}"/>
                </a:ext>
              </a:extLst>
            </p:cNvPr>
            <p:cNvSpPr/>
            <p:nvPr/>
          </p:nvSpPr>
          <p:spPr>
            <a:xfrm>
              <a:off x="3563937" y="2762251"/>
              <a:ext cx="576263" cy="1150936"/>
            </a:xfrm>
            <a:prstGeom prst="flowChartMagneticDisk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78FCC9C0-BCFA-5E49-A38B-4B7DF38472E2}"/>
              </a:ext>
            </a:extLst>
          </p:cNvPr>
          <p:cNvCxnSpPr/>
          <p:nvPr/>
        </p:nvCxnSpPr>
        <p:spPr>
          <a:xfrm flipV="1">
            <a:off x="5951538" y="2886076"/>
            <a:ext cx="360362" cy="36036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C376942-EB6F-FA4F-AB09-37302A24D226}"/>
              </a:ext>
            </a:extLst>
          </p:cNvPr>
          <p:cNvCxnSpPr/>
          <p:nvPr/>
        </p:nvCxnSpPr>
        <p:spPr>
          <a:xfrm flipH="1">
            <a:off x="3797300" y="3255963"/>
            <a:ext cx="928688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>
            <a:extLst>
              <a:ext uri="{FF2B5EF4-FFF2-40B4-BE49-F238E27FC236}">
                <a16:creationId xmlns:a16="http://schemas.microsoft.com/office/drawing/2014/main" id="{A9C42AE1-E538-8C48-8496-B2C2E1D403FE}"/>
              </a:ext>
            </a:extLst>
          </p:cNvPr>
          <p:cNvSpPr/>
          <p:nvPr/>
        </p:nvSpPr>
        <p:spPr>
          <a:xfrm>
            <a:off x="5248276" y="4837113"/>
            <a:ext cx="798513" cy="463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F77B024B-50C1-F141-93B7-1A05337E9AC9}"/>
              </a:ext>
            </a:extLst>
          </p:cNvPr>
          <p:cNvCxnSpPr/>
          <p:nvPr/>
        </p:nvCxnSpPr>
        <p:spPr>
          <a:xfrm>
            <a:off x="5591175" y="4360863"/>
            <a:ext cx="0" cy="43656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37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F5A1F3-C232-924D-9BD2-A4EFA6A9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Ef 3:14nn</a:t>
            </a:r>
            <a:r>
              <a:rPr lang="pl-PL" dirty="0"/>
              <a:t> TPNT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B3FD31-138F-5644-A4AA-9AF67C29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01969"/>
          </a:xfrm>
        </p:spPr>
        <p:txBody>
          <a:bodyPr>
            <a:normAutofit/>
          </a:bodyPr>
          <a:lstStyle/>
          <a:p>
            <a:r>
              <a:rPr lang="pl-PL" i="0" dirty="0"/>
              <a:t>Ponieważ zostaliśmy w miłości zakorzenieni i ugruntowani </a:t>
            </a:r>
          </a:p>
          <a:p>
            <a:r>
              <a:rPr lang="pl-PL" i="0" dirty="0"/>
              <a:t>prośmy  abyśmy nabrali sił by uchwycić razem ze wszystkimi świętymi, jaka jest szerokość i długość, i głębokość, i wysokość,</a:t>
            </a:r>
          </a:p>
          <a:p>
            <a:r>
              <a:rPr lang="pl-PL" i="0" dirty="0"/>
              <a:t>Dlaczego tak: Aby móc </a:t>
            </a:r>
            <a:r>
              <a:rPr lang="pl-PL" b="1" i="0" baseline="30000" dirty="0"/>
              <a:t>(19) </a:t>
            </a:r>
            <a:r>
              <a:rPr lang="pl-PL" i="0" dirty="0"/>
              <a:t>poznać tę miłość Chrystusa, która przewyższa wszelką wiedzę, </a:t>
            </a:r>
          </a:p>
          <a:p>
            <a:r>
              <a:rPr lang="pl-PL" i="0" dirty="0"/>
              <a:t>abyście zostali napełnieni do całej pełni Boga.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159102-05C6-0549-A246-E8C3F72351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6073254"/>
            <a:ext cx="10515600" cy="60154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02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250F5D-4719-6549-B001-8BFC46DEE7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Zagajenie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9154364-5710-A749-86A1-2F679E2ED7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585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908597-1F20-EC42-8800-01E46AB4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Wiadomości i pewniaki: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CDC9A0-677B-5D44-8200-2121C16FB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dirty="0"/>
              <a:t>Dystans w wydaniu prof. Simona</a:t>
            </a:r>
          </a:p>
          <a:p>
            <a:r>
              <a:rPr lang="pl-PL" dirty="0"/>
              <a:t>Nie można iść na cmentarze 1 X 2020</a:t>
            </a:r>
          </a:p>
          <a:p>
            <a:r>
              <a:rPr lang="pl-PL" dirty="0"/>
              <a:t>Wyjście na manifestacje strajku kobiet nie szkodzi, bo to na świeżym powietrzu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Maseczki w sejmie, rządzie, samorządzie, na spotkaniu KE i </a:t>
            </a:r>
            <a:r>
              <a:rPr lang="pl-PL"/>
              <a:t>szefów państw G7</a:t>
            </a:r>
            <a:endParaRPr lang="pl-PL" dirty="0"/>
          </a:p>
          <a:p>
            <a:r>
              <a:rPr lang="pl-PL" dirty="0"/>
              <a:t>Spotkania rządu (i sejmu) bez maseczek</a:t>
            </a:r>
          </a:p>
          <a:p>
            <a:r>
              <a:rPr lang="pl-PL" dirty="0"/>
              <a:t>Do fotografii ubieramy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 szczepieniach</a:t>
            </a:r>
          </a:p>
          <a:p>
            <a:r>
              <a:rPr lang="pl-PL" dirty="0"/>
              <a:t>szczepienia są bezpieczne</a:t>
            </a:r>
          </a:p>
          <a:p>
            <a:r>
              <a:rPr lang="pl-PL" dirty="0"/>
              <a:t>po szczepieniach wielu młodych ludzi umiera (XI ’21)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Szczepienie:</a:t>
            </a:r>
          </a:p>
          <a:p>
            <a:r>
              <a:rPr lang="pl-PL" dirty="0"/>
              <a:t>ostatnia prosta (</a:t>
            </a:r>
            <a:r>
              <a:rPr lang="pl-PL" dirty="0" err="1"/>
              <a:t>bilboardy</a:t>
            </a:r>
            <a:r>
              <a:rPr lang="pl-PL" dirty="0"/>
              <a:t> rządowe) lato ’21</a:t>
            </a:r>
          </a:p>
          <a:p>
            <a:r>
              <a:rPr lang="pl-PL" dirty="0"/>
              <a:t>KE zakupiła dla Europejczyków 3mld dawek (czerwiec 2021)</a:t>
            </a:r>
          </a:p>
          <a:p>
            <a:r>
              <a:rPr lang="pl-PL" dirty="0"/>
              <a:t>potrzebna będzie kolejna, czwarta dawka (szef </a:t>
            </a:r>
            <a:r>
              <a:rPr lang="pl-PL" dirty="0" err="1"/>
              <a:t>Pf</a:t>
            </a:r>
            <a:r>
              <a:rPr lang="pl-PL" dirty="0"/>
              <a:t>, grudzień ’21)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6460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Epistemologia i antropologia.</a:t>
            </a:r>
            <a:br>
              <a:rPr lang="pl-PL" b="1" dirty="0"/>
            </a:br>
            <a:r>
              <a:rPr lang="pl-PL" dirty="0"/>
              <a:t>Poznawanie i przetwarzanie informacji przez człowieka.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438184"/>
            <a:ext cx="9144000" cy="121548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l-PL" sz="1800" dirty="0"/>
              <a:t>jesień 2020, wiosna 2021, jesień 2021 (poprawki)</a:t>
            </a:r>
          </a:p>
          <a:p>
            <a:pPr algn="r"/>
            <a:r>
              <a:rPr lang="pl-PL" sz="1800" dirty="0"/>
              <a:t>Materiał na podstawie „Epistemologia i antropologia”</a:t>
            </a:r>
          </a:p>
          <a:p>
            <a:pPr algn="r"/>
            <a:r>
              <a:rPr lang="pl-PL" sz="1800" dirty="0"/>
              <a:t>Wojtek (W34), http://</a:t>
            </a:r>
            <a:r>
              <a:rPr lang="pl-PL" sz="1800" dirty="0" err="1"/>
              <a:t>wojtek.pp.org.pl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 601425019,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20938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2F1D6-8047-E941-A193-7A341BC7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pliku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99FA3-25D5-044D-AEC8-F59D71B2F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Pierwsze szkice gdzieś w 2019 pewnie</a:t>
            </a:r>
          </a:p>
          <a:p>
            <a:r>
              <a:rPr lang="pl-PL" dirty="0"/>
              <a:t>Od listopada 2021 wyciągnięte z materiału</a:t>
            </a:r>
            <a:br>
              <a:rPr lang="pl-PL" dirty="0"/>
            </a:br>
            <a:r>
              <a:rPr lang="pl-PL" dirty="0"/>
              <a:t>_</a:t>
            </a:r>
            <a:r>
              <a:rPr lang="pl-PL" dirty="0" err="1"/>
              <a:t>fiki</a:t>
            </a:r>
            <a:r>
              <a:rPr lang="pl-PL" dirty="0"/>
              <a:t>-obrazki/2021 obrazki do WikiSłow-10.4.pptx</a:t>
            </a:r>
            <a:br>
              <a:rPr lang="pl-PL" dirty="0"/>
            </a:br>
            <a:r>
              <a:rPr lang="pl-PL" dirty="0"/>
              <a:t>i już używane jako osobny materiał</a:t>
            </a:r>
          </a:p>
          <a:p>
            <a:r>
              <a:rPr lang="pl-PL" dirty="0"/>
              <a:t>18 grudnia 2021 – plik jako podstawa do zajęć o szczepieniach (v1.2)</a:t>
            </a:r>
          </a:p>
          <a:p>
            <a:r>
              <a:rPr lang="pl-PL" dirty="0"/>
              <a:t>2023– w ramach zajęć o Modelach biblijnych – poprawiam nieco i wstawiam poprawki tu.</a:t>
            </a:r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40B93CC-A4E1-AF4F-9A7B-296C252E4138}"/>
              </a:ext>
            </a:extLst>
          </p:cNvPr>
          <p:cNvSpPr txBox="1"/>
          <p:nvPr/>
        </p:nvSpPr>
        <p:spPr>
          <a:xfrm rot="21250938">
            <a:off x="61354" y="164991"/>
            <a:ext cx="3297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GENEZA MOICH PRZEMYLEŃ</a:t>
            </a:r>
          </a:p>
        </p:txBody>
      </p:sp>
    </p:spTree>
    <p:extLst>
      <p:ext uri="{BB962C8B-B14F-4D97-AF65-F5344CB8AC3E}">
        <p14:creationId xmlns:p14="http://schemas.microsoft.com/office/powerpoint/2010/main" val="3850732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E2A35F-DD93-F542-944B-FB17EB42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Jak przebiega informacja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4430465B-B6B2-3D4E-986F-904FCCD243B7}"/>
              </a:ext>
            </a:extLst>
          </p:cNvPr>
          <p:cNvGrpSpPr/>
          <p:nvPr/>
        </p:nvGrpSpPr>
        <p:grpSpPr>
          <a:xfrm>
            <a:off x="2933892" y="2464919"/>
            <a:ext cx="5109648" cy="3560518"/>
            <a:chOff x="-847699" y="2092960"/>
            <a:chExt cx="5109648" cy="3560518"/>
          </a:xfrm>
        </p:grpSpPr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AA1D6EB0-653D-6B45-9A04-C872E796BA1E}"/>
                </a:ext>
              </a:extLst>
            </p:cNvPr>
            <p:cNvGrpSpPr/>
            <p:nvPr/>
          </p:nvGrpSpPr>
          <p:grpSpPr>
            <a:xfrm>
              <a:off x="838200" y="2092960"/>
              <a:ext cx="3423749" cy="3490525"/>
              <a:chOff x="200338" y="340360"/>
              <a:chExt cx="3423749" cy="3490525"/>
            </a:xfrm>
          </p:grpSpPr>
          <p:grpSp>
            <p:nvGrpSpPr>
              <p:cNvPr id="20" name="Grupa 19">
                <a:extLst>
                  <a:ext uri="{FF2B5EF4-FFF2-40B4-BE49-F238E27FC236}">
                    <a16:creationId xmlns:a16="http://schemas.microsoft.com/office/drawing/2014/main" id="{FBD164A1-3E50-B74D-B76B-AAD9E20CFC6A}"/>
                  </a:ext>
                </a:extLst>
              </p:cNvPr>
              <p:cNvGrpSpPr/>
              <p:nvPr/>
            </p:nvGrpSpPr>
            <p:grpSpPr>
              <a:xfrm>
                <a:off x="200338" y="340360"/>
                <a:ext cx="3423749" cy="3490525"/>
                <a:chOff x="7139977" y="1690688"/>
                <a:chExt cx="2691926" cy="2715662"/>
              </a:xfrm>
            </p:grpSpPr>
            <p:grpSp>
              <p:nvGrpSpPr>
                <p:cNvPr id="30" name="Grupa 29">
                  <a:extLst>
                    <a:ext uri="{FF2B5EF4-FFF2-40B4-BE49-F238E27FC236}">
                      <a16:creationId xmlns:a16="http://schemas.microsoft.com/office/drawing/2014/main" id="{5E4DC22E-0E98-5D46-A577-B47FED658E6C}"/>
                    </a:ext>
                  </a:extLst>
                </p:cNvPr>
                <p:cNvGrpSpPr/>
                <p:nvPr/>
              </p:nvGrpSpPr>
              <p:grpSpPr>
                <a:xfrm>
                  <a:off x="7139977" y="1690688"/>
                  <a:ext cx="2691926" cy="2715662"/>
                  <a:chOff x="7139977" y="1690688"/>
                  <a:chExt cx="2691926" cy="2715662"/>
                </a:xfrm>
              </p:grpSpPr>
              <p:sp>
                <p:nvSpPr>
                  <p:cNvPr id="34" name="Dowolny kształt 33">
                    <a:extLst>
                      <a:ext uri="{FF2B5EF4-FFF2-40B4-BE49-F238E27FC236}">
                        <a16:creationId xmlns:a16="http://schemas.microsoft.com/office/drawing/2014/main" id="{89CA4C0B-BE57-5A45-B61B-A4164CB10E7B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139977" y="1690688"/>
                    <a:ext cx="2691926" cy="2715662"/>
                  </a:xfrm>
                  <a:custGeom>
                    <a:avLst/>
                    <a:gdLst>
                      <a:gd name="connsiteX0" fmla="*/ 2275840 w 4551680"/>
                      <a:gd name="connsiteY0" fmla="*/ 0 h 4551680"/>
                      <a:gd name="connsiteX1" fmla="*/ 4246775 w 4551680"/>
                      <a:gd name="connsiteY1" fmla="*/ 1137920 h 4551680"/>
                      <a:gd name="connsiteX2" fmla="*/ 4246775 w 4551680"/>
                      <a:gd name="connsiteY2" fmla="*/ 3413760 h 4551680"/>
                      <a:gd name="connsiteX3" fmla="*/ 2275840 w 4551680"/>
                      <a:gd name="connsiteY3" fmla="*/ 2275840 h 4551680"/>
                      <a:gd name="connsiteX4" fmla="*/ 2275840 w 4551680"/>
                      <a:gd name="connsiteY4" fmla="*/ 0 h 4551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51680" h="4551680">
                        <a:moveTo>
                          <a:pt x="2275840" y="0"/>
                        </a:moveTo>
                        <a:cubicBezTo>
                          <a:pt x="3088919" y="0"/>
                          <a:pt x="3840236" y="433773"/>
                          <a:pt x="4246775" y="1137920"/>
                        </a:cubicBezTo>
                        <a:cubicBezTo>
                          <a:pt x="4653315" y="1842067"/>
                          <a:pt x="4653315" y="2709613"/>
                          <a:pt x="4246775" y="3413760"/>
                        </a:cubicBezTo>
                        <a:lnTo>
                          <a:pt x="2275840" y="2275840"/>
                        </a:lnTo>
                        <a:lnTo>
                          <a:pt x="2275840" y="0"/>
                        </a:lnTo>
                        <a:close/>
                      </a:path>
                    </a:pathLst>
                  </a:custGeom>
                  <a:solidFill>
                    <a:srgbClr val="FFF4C7"/>
                  </a:solidFill>
                  <a:ln>
                    <a:solidFill>
                      <a:srgbClr val="AD8B00"/>
                    </a:solidFill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kumimoji="1" lang="pl-PL" sz="3200" i="1" dirty="0">
                      <a:solidFill>
                        <a:srgbClr val="4C3A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Dowolny kształt 34">
                    <a:extLst>
                      <a:ext uri="{FF2B5EF4-FFF2-40B4-BE49-F238E27FC236}">
                        <a16:creationId xmlns:a16="http://schemas.microsoft.com/office/drawing/2014/main" id="{D2361AC8-ADD8-A441-A35C-21FD059ED330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139977" y="1690688"/>
                    <a:ext cx="2691926" cy="2715662"/>
                  </a:xfrm>
                  <a:custGeom>
                    <a:avLst/>
                    <a:gdLst>
                      <a:gd name="connsiteX0" fmla="*/ 4246775 w 4551680"/>
                      <a:gd name="connsiteY0" fmla="*/ 3413760 h 4551680"/>
                      <a:gd name="connsiteX1" fmla="*/ 2275840 w 4551680"/>
                      <a:gd name="connsiteY1" fmla="*/ 4551680 h 4551680"/>
                      <a:gd name="connsiteX2" fmla="*/ 304905 w 4551680"/>
                      <a:gd name="connsiteY2" fmla="*/ 3413760 h 4551680"/>
                      <a:gd name="connsiteX3" fmla="*/ 2275840 w 4551680"/>
                      <a:gd name="connsiteY3" fmla="*/ 2275840 h 4551680"/>
                      <a:gd name="connsiteX4" fmla="*/ 4246775 w 4551680"/>
                      <a:gd name="connsiteY4" fmla="*/ 3413760 h 4551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51680" h="4551680">
                        <a:moveTo>
                          <a:pt x="4246775" y="3413760"/>
                        </a:moveTo>
                        <a:cubicBezTo>
                          <a:pt x="3840235" y="4117907"/>
                          <a:pt x="3088919" y="4551680"/>
                          <a:pt x="2275840" y="4551680"/>
                        </a:cubicBezTo>
                        <a:cubicBezTo>
                          <a:pt x="1462761" y="4551680"/>
                          <a:pt x="711444" y="4117907"/>
                          <a:pt x="304905" y="3413760"/>
                        </a:cubicBezTo>
                        <a:lnTo>
                          <a:pt x="2275840" y="2275840"/>
                        </a:lnTo>
                        <a:lnTo>
                          <a:pt x="4246775" y="3413760"/>
                        </a:lnTo>
                        <a:close/>
                      </a:path>
                    </a:pathLst>
                  </a:custGeom>
                  <a:solidFill>
                    <a:srgbClr val="DDF2FF"/>
                  </a:solidFill>
                  <a:ln>
                    <a:solidFill>
                      <a:srgbClr val="0070C0"/>
                    </a:solidFill>
                  </a:ln>
                </p:spPr>
                <p:txBody>
                  <a:bodyPr wrap="none"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pl-PL" sz="3200" i="1" dirty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" name="Dowolny kształt 35">
                    <a:extLst>
                      <a:ext uri="{FF2B5EF4-FFF2-40B4-BE49-F238E27FC236}">
                        <a16:creationId xmlns:a16="http://schemas.microsoft.com/office/drawing/2014/main" id="{26C64F20-17AB-004D-A059-61C4E77BAB2B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139977" y="1690688"/>
                    <a:ext cx="2691926" cy="2715662"/>
                  </a:xfrm>
                  <a:custGeom>
                    <a:avLst/>
                    <a:gdLst>
                      <a:gd name="connsiteX0" fmla="*/ 304905 w 4551680"/>
                      <a:gd name="connsiteY0" fmla="*/ 3413760 h 4551680"/>
                      <a:gd name="connsiteX1" fmla="*/ 304905 w 4551680"/>
                      <a:gd name="connsiteY1" fmla="*/ 1137920 h 4551680"/>
                      <a:gd name="connsiteX2" fmla="*/ 2275840 w 4551680"/>
                      <a:gd name="connsiteY2" fmla="*/ 0 h 4551680"/>
                      <a:gd name="connsiteX3" fmla="*/ 2275840 w 4551680"/>
                      <a:gd name="connsiteY3" fmla="*/ 2275840 h 4551680"/>
                      <a:gd name="connsiteX4" fmla="*/ 304905 w 4551680"/>
                      <a:gd name="connsiteY4" fmla="*/ 3413760 h 4551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51680" h="4551680">
                        <a:moveTo>
                          <a:pt x="304905" y="3413760"/>
                        </a:moveTo>
                        <a:cubicBezTo>
                          <a:pt x="-101635" y="2709613"/>
                          <a:pt x="-101635" y="1842067"/>
                          <a:pt x="304905" y="1137920"/>
                        </a:cubicBezTo>
                        <a:cubicBezTo>
                          <a:pt x="711445" y="433773"/>
                          <a:pt x="1462761" y="0"/>
                          <a:pt x="2275840" y="0"/>
                        </a:cubicBezTo>
                        <a:lnTo>
                          <a:pt x="2275840" y="2275840"/>
                        </a:lnTo>
                        <a:lnTo>
                          <a:pt x="304905" y="3413760"/>
                        </a:lnTo>
                        <a:close/>
                      </a:path>
                    </a:pathLst>
                  </a:custGeom>
                  <a:solidFill>
                    <a:srgbClr val="E7FFE5"/>
                  </a:solidFill>
                  <a:ln w="9525">
                    <a:solidFill>
                      <a:srgbClr val="008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pl-PL" sz="3200" i="1" dirty="0">
                      <a:solidFill>
                        <a:schemeClr val="accent6">
                          <a:lumMod val="50000"/>
                        </a:schemeClr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31" name="PoleTekstowe 24">
                  <a:extLst>
                    <a:ext uri="{FF2B5EF4-FFF2-40B4-BE49-F238E27FC236}">
                      <a16:creationId xmlns:a16="http://schemas.microsoft.com/office/drawing/2014/main" id="{9C503978-974C-0E48-8F4D-E8DEED0556B0}"/>
                    </a:ext>
                  </a:extLst>
                </p:cNvPr>
                <p:cNvSpPr txBox="1"/>
                <p:nvPr/>
              </p:nvSpPr>
              <p:spPr>
                <a:xfrm>
                  <a:off x="7170529" y="2799418"/>
                  <a:ext cx="830548" cy="391798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kumimoji="1" lang="pl-PL" sz="2800" b="1" dirty="0">
                      <a:solidFill>
                        <a:srgbClr val="4C3A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Ciało</a:t>
                  </a:r>
                </a:p>
              </p:txBody>
            </p:sp>
            <p:sp>
              <p:nvSpPr>
                <p:cNvPr id="32" name="PoleTekstowe 25">
                  <a:extLst>
                    <a:ext uri="{FF2B5EF4-FFF2-40B4-BE49-F238E27FC236}">
                      <a16:creationId xmlns:a16="http://schemas.microsoft.com/office/drawing/2014/main" id="{78E71ED8-7E49-DC40-810A-093537705194}"/>
                    </a:ext>
                  </a:extLst>
                </p:cNvPr>
                <p:cNvSpPr txBox="1"/>
                <p:nvPr/>
              </p:nvSpPr>
              <p:spPr>
                <a:xfrm>
                  <a:off x="8858631" y="2802522"/>
                  <a:ext cx="913363" cy="391798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pl-PL" sz="2800" b="1" dirty="0">
                      <a:solidFill>
                        <a:schemeClr val="accent6">
                          <a:lumMod val="50000"/>
                        </a:schemeClr>
                      </a:solidFill>
                      <a:latin typeface="Arial" charset="0"/>
                    </a:rPr>
                    <a:t>Dusza</a:t>
                  </a:r>
                </a:p>
              </p:txBody>
            </p:sp>
            <p:sp>
              <p:nvSpPr>
                <p:cNvPr id="33" name="PoleTekstowe 26">
                  <a:extLst>
                    <a:ext uri="{FF2B5EF4-FFF2-40B4-BE49-F238E27FC236}">
                      <a16:creationId xmlns:a16="http://schemas.microsoft.com/office/drawing/2014/main" id="{9AAD8017-C7CA-0B4D-8DE6-B45173677CB0}"/>
                    </a:ext>
                  </a:extLst>
                </p:cNvPr>
                <p:cNvSpPr txBox="1"/>
                <p:nvPr/>
              </p:nvSpPr>
              <p:spPr>
                <a:xfrm>
                  <a:off x="7968421" y="1703843"/>
                  <a:ext cx="1031383" cy="391798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pl-PL" sz="2800" b="1" dirty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Duch</a:t>
                  </a:r>
                </a:p>
              </p:txBody>
            </p:sp>
          </p:grpSp>
          <p:sp>
            <p:nvSpPr>
              <p:cNvPr id="21" name="PoleTekstowe 13">
                <a:extLst>
                  <a:ext uri="{FF2B5EF4-FFF2-40B4-BE49-F238E27FC236}">
                    <a16:creationId xmlns:a16="http://schemas.microsoft.com/office/drawing/2014/main" id="{7B2A6BA5-D0E7-4A4E-9828-09B803B17EA1}"/>
                  </a:ext>
                </a:extLst>
              </p:cNvPr>
              <p:cNvSpPr txBox="1"/>
              <p:nvPr/>
            </p:nvSpPr>
            <p:spPr>
              <a:xfrm>
                <a:off x="596732" y="2278737"/>
                <a:ext cx="778024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kumimoji="1" lang="pl-PL" i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zmysły</a:t>
                </a:r>
              </a:p>
            </p:txBody>
          </p:sp>
          <p:sp>
            <p:nvSpPr>
              <p:cNvPr id="22" name="PoleTekstowe 14">
                <a:extLst>
                  <a:ext uri="{FF2B5EF4-FFF2-40B4-BE49-F238E27FC236}">
                    <a16:creationId xmlns:a16="http://schemas.microsoft.com/office/drawing/2014/main" id="{81832BD6-C539-F340-9B6C-92E2D492037D}"/>
                  </a:ext>
                </a:extLst>
              </p:cNvPr>
              <p:cNvSpPr txBox="1"/>
              <p:nvPr/>
            </p:nvSpPr>
            <p:spPr>
              <a:xfrm>
                <a:off x="945634" y="3089215"/>
                <a:ext cx="867793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kumimoji="1" lang="pl-PL" i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mięśnie</a:t>
                </a:r>
              </a:p>
            </p:txBody>
          </p:sp>
          <p:sp>
            <p:nvSpPr>
              <p:cNvPr id="23" name="PoleTekstowe 15">
                <a:extLst>
                  <a:ext uri="{FF2B5EF4-FFF2-40B4-BE49-F238E27FC236}">
                    <a16:creationId xmlns:a16="http://schemas.microsoft.com/office/drawing/2014/main" id="{23DF18EF-6B0C-474B-BFAA-0E1CC0662560}"/>
                  </a:ext>
                </a:extLst>
              </p:cNvPr>
              <p:cNvSpPr txBox="1"/>
              <p:nvPr/>
            </p:nvSpPr>
            <p:spPr>
              <a:xfrm>
                <a:off x="2023196" y="3250049"/>
                <a:ext cx="547192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wola</a:t>
                </a:r>
              </a:p>
            </p:txBody>
          </p:sp>
          <p:sp>
            <p:nvSpPr>
              <p:cNvPr id="24" name="PoleTekstowe 16">
                <a:extLst>
                  <a:ext uri="{FF2B5EF4-FFF2-40B4-BE49-F238E27FC236}">
                    <a16:creationId xmlns:a16="http://schemas.microsoft.com/office/drawing/2014/main" id="{6F2C9CE4-265F-7547-A4BC-0E53AD88AD09}"/>
                  </a:ext>
                </a:extLst>
              </p:cNvPr>
              <p:cNvSpPr txBox="1"/>
              <p:nvPr/>
            </p:nvSpPr>
            <p:spPr>
              <a:xfrm>
                <a:off x="2456628" y="2221139"/>
                <a:ext cx="1034505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charakter</a:t>
                </a:r>
              </a:p>
            </p:txBody>
          </p:sp>
          <p:sp>
            <p:nvSpPr>
              <p:cNvPr id="25" name="PoleTekstowe 17">
                <a:extLst>
                  <a:ext uri="{FF2B5EF4-FFF2-40B4-BE49-F238E27FC236}">
                    <a16:creationId xmlns:a16="http://schemas.microsoft.com/office/drawing/2014/main" id="{B96F64E1-3AB0-344C-8146-72AED2D9660C}"/>
                  </a:ext>
                </a:extLst>
              </p:cNvPr>
              <p:cNvSpPr txBox="1"/>
              <p:nvPr/>
            </p:nvSpPr>
            <p:spPr>
              <a:xfrm>
                <a:off x="2431918" y="2940961"/>
                <a:ext cx="675432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umysł</a:t>
                </a:r>
              </a:p>
            </p:txBody>
          </p:sp>
          <p:sp>
            <p:nvSpPr>
              <p:cNvPr id="26" name="PoleTekstowe 18">
                <a:extLst>
                  <a:ext uri="{FF2B5EF4-FFF2-40B4-BE49-F238E27FC236}">
                    <a16:creationId xmlns:a16="http://schemas.microsoft.com/office/drawing/2014/main" id="{43BD2BC7-55BF-4943-A4AB-4AA6B193976F}"/>
                  </a:ext>
                </a:extLst>
              </p:cNvPr>
              <p:cNvSpPr txBox="1"/>
              <p:nvPr/>
            </p:nvSpPr>
            <p:spPr>
              <a:xfrm>
                <a:off x="2009866" y="2573341"/>
                <a:ext cx="816496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emocje</a:t>
                </a:r>
              </a:p>
            </p:txBody>
          </p:sp>
          <p:sp>
            <p:nvSpPr>
              <p:cNvPr id="27" name="PoleTekstowe 19">
                <a:extLst>
                  <a:ext uri="{FF2B5EF4-FFF2-40B4-BE49-F238E27FC236}">
                    <a16:creationId xmlns:a16="http://schemas.microsoft.com/office/drawing/2014/main" id="{76D42ADD-F7E7-7F4D-8C3E-F21B1E62C165}"/>
                  </a:ext>
                </a:extLst>
              </p:cNvPr>
              <p:cNvSpPr txBox="1"/>
              <p:nvPr/>
            </p:nvSpPr>
            <p:spPr>
              <a:xfrm>
                <a:off x="1628834" y="1442625"/>
                <a:ext cx="996033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sumienie</a:t>
                </a:r>
              </a:p>
            </p:txBody>
          </p:sp>
          <p:sp>
            <p:nvSpPr>
              <p:cNvPr id="28" name="PoleTekstowe 20">
                <a:extLst>
                  <a:ext uri="{FF2B5EF4-FFF2-40B4-BE49-F238E27FC236}">
                    <a16:creationId xmlns:a16="http://schemas.microsoft.com/office/drawing/2014/main" id="{F214BEEF-3D3C-AA43-B4DF-F630088602D6}"/>
                  </a:ext>
                </a:extLst>
              </p:cNvPr>
              <p:cNvSpPr txBox="1"/>
              <p:nvPr/>
            </p:nvSpPr>
            <p:spPr>
              <a:xfrm>
                <a:off x="648595" y="781140"/>
                <a:ext cx="1521818" cy="626701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r>
                  <a:rPr lang="pl-PL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świadomość </a:t>
                </a:r>
                <a:br>
                  <a:rPr lang="pl-PL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l-PL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istnienia Boga</a:t>
                </a:r>
              </a:p>
            </p:txBody>
          </p:sp>
          <p:sp>
            <p:nvSpPr>
              <p:cNvPr id="29" name="PoleTekstowe 22">
                <a:extLst>
                  <a:ext uri="{FF2B5EF4-FFF2-40B4-BE49-F238E27FC236}">
                    <a16:creationId xmlns:a16="http://schemas.microsoft.com/office/drawing/2014/main" id="{5DA15215-5958-DB43-AE96-5444BAB9C1B5}"/>
                  </a:ext>
                </a:extLst>
              </p:cNvPr>
              <p:cNvSpPr txBox="1"/>
              <p:nvPr/>
            </p:nvSpPr>
            <p:spPr>
              <a:xfrm>
                <a:off x="749270" y="2677627"/>
                <a:ext cx="893441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kumimoji="1" lang="pl-PL" i="1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odruchy</a:t>
                </a:r>
                <a:endParaRPr kumimoji="1" lang="pl-PL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4" name="Łącznik prosty ze strzałką 13">
              <a:extLst>
                <a:ext uri="{FF2B5EF4-FFF2-40B4-BE49-F238E27FC236}">
                  <a16:creationId xmlns:a16="http://schemas.microsoft.com/office/drawing/2014/main" id="{6491D807-FD19-F545-AB1D-4EA4A29D08C0}"/>
                </a:ext>
              </a:extLst>
            </p:cNvPr>
            <p:cNvCxnSpPr/>
            <p:nvPr/>
          </p:nvCxnSpPr>
          <p:spPr>
            <a:xfrm>
              <a:off x="2076935" y="4276240"/>
              <a:ext cx="906137" cy="620183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ze strzałką 14">
              <a:extLst>
                <a:ext uri="{FF2B5EF4-FFF2-40B4-BE49-F238E27FC236}">
                  <a16:creationId xmlns:a16="http://schemas.microsoft.com/office/drawing/2014/main" id="{0FE1F878-BA1F-664C-9AA2-E3F223E3A2A6}"/>
                </a:ext>
              </a:extLst>
            </p:cNvPr>
            <p:cNvCxnSpPr>
              <a:cxnSpLocks/>
            </p:cNvCxnSpPr>
            <p:nvPr/>
          </p:nvCxnSpPr>
          <p:spPr>
            <a:xfrm>
              <a:off x="-847699" y="4276240"/>
              <a:ext cx="2082293" cy="0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>
              <a:extLst>
                <a:ext uri="{FF2B5EF4-FFF2-40B4-BE49-F238E27FC236}">
                  <a16:creationId xmlns:a16="http://schemas.microsoft.com/office/drawing/2014/main" id="{65F39792-C0FE-DC41-B1A1-A034709CB0EB}"/>
                </a:ext>
              </a:extLst>
            </p:cNvPr>
            <p:cNvCxnSpPr/>
            <p:nvPr/>
          </p:nvCxnSpPr>
          <p:spPr>
            <a:xfrm flipH="1" flipV="1">
              <a:off x="2137609" y="5168729"/>
              <a:ext cx="717972" cy="193636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>
              <a:extLst>
                <a:ext uri="{FF2B5EF4-FFF2-40B4-BE49-F238E27FC236}">
                  <a16:creationId xmlns:a16="http://schemas.microsoft.com/office/drawing/2014/main" id="{AAA42D9D-F652-4342-A23F-3124C4ABBF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7704" y="5054414"/>
              <a:ext cx="1713121" cy="599064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5AE8F2BC-6D2A-D643-96BA-CB08DDE3FEF9}"/>
              </a:ext>
            </a:extLst>
          </p:cNvPr>
          <p:cNvSpPr txBox="1"/>
          <p:nvPr/>
        </p:nvSpPr>
        <p:spPr>
          <a:xfrm>
            <a:off x="992669" y="4820353"/>
            <a:ext cx="2390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dirty="0">
                <a:solidFill>
                  <a:srgbClr val="C00000"/>
                </a:solidFill>
              </a:rPr>
              <a:t>Świat</a:t>
            </a:r>
          </a:p>
        </p:txBody>
      </p:sp>
      <p:sp>
        <p:nvSpPr>
          <p:cNvPr id="38" name="Strzałka w lewo i prawo 37">
            <a:extLst>
              <a:ext uri="{FF2B5EF4-FFF2-40B4-BE49-F238E27FC236}">
                <a16:creationId xmlns:a16="http://schemas.microsoft.com/office/drawing/2014/main" id="{3FDF4AF1-9EEF-6A41-BF24-F95BF061D7D0}"/>
              </a:ext>
            </a:extLst>
          </p:cNvPr>
          <p:cNvSpPr/>
          <p:nvPr/>
        </p:nvSpPr>
        <p:spPr>
          <a:xfrm rot="21079014">
            <a:off x="2982068" y="4928247"/>
            <a:ext cx="1728439" cy="769434"/>
          </a:xfrm>
          <a:prstGeom prst="leftRightArrow">
            <a:avLst/>
          </a:prstGeom>
          <a:solidFill>
            <a:srgbClr val="FFE0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2A815B83-62C4-5542-9A4E-8299088A3C4D}"/>
              </a:ext>
            </a:extLst>
          </p:cNvPr>
          <p:cNvSpPr txBox="1"/>
          <p:nvPr/>
        </p:nvSpPr>
        <p:spPr>
          <a:xfrm rot="21250938">
            <a:off x="61354" y="164991"/>
            <a:ext cx="3297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GENEZA MOICH PRZEMYLEŃ</a:t>
            </a:r>
          </a:p>
        </p:txBody>
      </p:sp>
    </p:spTree>
    <p:extLst>
      <p:ext uri="{BB962C8B-B14F-4D97-AF65-F5344CB8AC3E}">
        <p14:creationId xmlns:p14="http://schemas.microsoft.com/office/powerpoint/2010/main" val="3227511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E2A35F-DD93-F542-944B-FB17EB42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Jak przebiega informacja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4430465B-B6B2-3D4E-986F-904FCCD243B7}"/>
              </a:ext>
            </a:extLst>
          </p:cNvPr>
          <p:cNvGrpSpPr/>
          <p:nvPr/>
        </p:nvGrpSpPr>
        <p:grpSpPr>
          <a:xfrm>
            <a:off x="2933892" y="2464919"/>
            <a:ext cx="5109648" cy="3560518"/>
            <a:chOff x="-847699" y="2092960"/>
            <a:chExt cx="5109648" cy="3560518"/>
          </a:xfrm>
        </p:grpSpPr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AA1D6EB0-653D-6B45-9A04-C872E796BA1E}"/>
                </a:ext>
              </a:extLst>
            </p:cNvPr>
            <p:cNvGrpSpPr/>
            <p:nvPr/>
          </p:nvGrpSpPr>
          <p:grpSpPr>
            <a:xfrm>
              <a:off x="838200" y="2092960"/>
              <a:ext cx="3423749" cy="3490525"/>
              <a:chOff x="200338" y="340360"/>
              <a:chExt cx="3423749" cy="3490525"/>
            </a:xfrm>
          </p:grpSpPr>
          <p:grpSp>
            <p:nvGrpSpPr>
              <p:cNvPr id="20" name="Grupa 19">
                <a:extLst>
                  <a:ext uri="{FF2B5EF4-FFF2-40B4-BE49-F238E27FC236}">
                    <a16:creationId xmlns:a16="http://schemas.microsoft.com/office/drawing/2014/main" id="{FBD164A1-3E50-B74D-B76B-AAD9E20CFC6A}"/>
                  </a:ext>
                </a:extLst>
              </p:cNvPr>
              <p:cNvGrpSpPr/>
              <p:nvPr/>
            </p:nvGrpSpPr>
            <p:grpSpPr>
              <a:xfrm>
                <a:off x="200338" y="340360"/>
                <a:ext cx="3423749" cy="3490525"/>
                <a:chOff x="7139977" y="1690688"/>
                <a:chExt cx="2691926" cy="2715662"/>
              </a:xfrm>
            </p:grpSpPr>
            <p:grpSp>
              <p:nvGrpSpPr>
                <p:cNvPr id="30" name="Grupa 29">
                  <a:extLst>
                    <a:ext uri="{FF2B5EF4-FFF2-40B4-BE49-F238E27FC236}">
                      <a16:creationId xmlns:a16="http://schemas.microsoft.com/office/drawing/2014/main" id="{5E4DC22E-0E98-5D46-A577-B47FED658E6C}"/>
                    </a:ext>
                  </a:extLst>
                </p:cNvPr>
                <p:cNvGrpSpPr/>
                <p:nvPr/>
              </p:nvGrpSpPr>
              <p:grpSpPr>
                <a:xfrm>
                  <a:off x="7139977" y="1690688"/>
                  <a:ext cx="2691926" cy="2715662"/>
                  <a:chOff x="7139977" y="1690688"/>
                  <a:chExt cx="2691926" cy="2715662"/>
                </a:xfrm>
              </p:grpSpPr>
              <p:sp>
                <p:nvSpPr>
                  <p:cNvPr id="34" name="Dowolny kształt 33">
                    <a:extLst>
                      <a:ext uri="{FF2B5EF4-FFF2-40B4-BE49-F238E27FC236}">
                        <a16:creationId xmlns:a16="http://schemas.microsoft.com/office/drawing/2014/main" id="{89CA4C0B-BE57-5A45-B61B-A4164CB10E7B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139977" y="1690688"/>
                    <a:ext cx="2691926" cy="2715662"/>
                  </a:xfrm>
                  <a:custGeom>
                    <a:avLst/>
                    <a:gdLst>
                      <a:gd name="connsiteX0" fmla="*/ 2275840 w 4551680"/>
                      <a:gd name="connsiteY0" fmla="*/ 0 h 4551680"/>
                      <a:gd name="connsiteX1" fmla="*/ 4246775 w 4551680"/>
                      <a:gd name="connsiteY1" fmla="*/ 1137920 h 4551680"/>
                      <a:gd name="connsiteX2" fmla="*/ 4246775 w 4551680"/>
                      <a:gd name="connsiteY2" fmla="*/ 3413760 h 4551680"/>
                      <a:gd name="connsiteX3" fmla="*/ 2275840 w 4551680"/>
                      <a:gd name="connsiteY3" fmla="*/ 2275840 h 4551680"/>
                      <a:gd name="connsiteX4" fmla="*/ 2275840 w 4551680"/>
                      <a:gd name="connsiteY4" fmla="*/ 0 h 4551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51680" h="4551680">
                        <a:moveTo>
                          <a:pt x="2275840" y="0"/>
                        </a:moveTo>
                        <a:cubicBezTo>
                          <a:pt x="3088919" y="0"/>
                          <a:pt x="3840236" y="433773"/>
                          <a:pt x="4246775" y="1137920"/>
                        </a:cubicBezTo>
                        <a:cubicBezTo>
                          <a:pt x="4653315" y="1842067"/>
                          <a:pt x="4653315" y="2709613"/>
                          <a:pt x="4246775" y="3413760"/>
                        </a:cubicBezTo>
                        <a:lnTo>
                          <a:pt x="2275840" y="2275840"/>
                        </a:lnTo>
                        <a:lnTo>
                          <a:pt x="2275840" y="0"/>
                        </a:lnTo>
                        <a:close/>
                      </a:path>
                    </a:pathLst>
                  </a:custGeom>
                  <a:solidFill>
                    <a:srgbClr val="FFF4C7"/>
                  </a:solidFill>
                  <a:ln>
                    <a:solidFill>
                      <a:srgbClr val="AD8B00"/>
                    </a:solidFill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kumimoji="1" lang="pl-PL" sz="3200" i="1" dirty="0">
                      <a:solidFill>
                        <a:srgbClr val="4C3A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Dowolny kształt 34">
                    <a:extLst>
                      <a:ext uri="{FF2B5EF4-FFF2-40B4-BE49-F238E27FC236}">
                        <a16:creationId xmlns:a16="http://schemas.microsoft.com/office/drawing/2014/main" id="{D2361AC8-ADD8-A441-A35C-21FD059ED330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139977" y="1690688"/>
                    <a:ext cx="2691926" cy="2715662"/>
                  </a:xfrm>
                  <a:custGeom>
                    <a:avLst/>
                    <a:gdLst>
                      <a:gd name="connsiteX0" fmla="*/ 4246775 w 4551680"/>
                      <a:gd name="connsiteY0" fmla="*/ 3413760 h 4551680"/>
                      <a:gd name="connsiteX1" fmla="*/ 2275840 w 4551680"/>
                      <a:gd name="connsiteY1" fmla="*/ 4551680 h 4551680"/>
                      <a:gd name="connsiteX2" fmla="*/ 304905 w 4551680"/>
                      <a:gd name="connsiteY2" fmla="*/ 3413760 h 4551680"/>
                      <a:gd name="connsiteX3" fmla="*/ 2275840 w 4551680"/>
                      <a:gd name="connsiteY3" fmla="*/ 2275840 h 4551680"/>
                      <a:gd name="connsiteX4" fmla="*/ 4246775 w 4551680"/>
                      <a:gd name="connsiteY4" fmla="*/ 3413760 h 4551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51680" h="4551680">
                        <a:moveTo>
                          <a:pt x="4246775" y="3413760"/>
                        </a:moveTo>
                        <a:cubicBezTo>
                          <a:pt x="3840235" y="4117907"/>
                          <a:pt x="3088919" y="4551680"/>
                          <a:pt x="2275840" y="4551680"/>
                        </a:cubicBezTo>
                        <a:cubicBezTo>
                          <a:pt x="1462761" y="4551680"/>
                          <a:pt x="711444" y="4117907"/>
                          <a:pt x="304905" y="3413760"/>
                        </a:cubicBezTo>
                        <a:lnTo>
                          <a:pt x="2275840" y="2275840"/>
                        </a:lnTo>
                        <a:lnTo>
                          <a:pt x="4246775" y="3413760"/>
                        </a:lnTo>
                        <a:close/>
                      </a:path>
                    </a:pathLst>
                  </a:custGeom>
                  <a:solidFill>
                    <a:srgbClr val="DDF2FF"/>
                  </a:solidFill>
                  <a:ln>
                    <a:solidFill>
                      <a:srgbClr val="0070C0"/>
                    </a:solidFill>
                  </a:ln>
                </p:spPr>
                <p:txBody>
                  <a:bodyPr wrap="none"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pl-PL" sz="3200" i="1" dirty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" name="Dowolny kształt 35">
                    <a:extLst>
                      <a:ext uri="{FF2B5EF4-FFF2-40B4-BE49-F238E27FC236}">
                        <a16:creationId xmlns:a16="http://schemas.microsoft.com/office/drawing/2014/main" id="{26C64F20-17AB-004D-A059-61C4E77BAB2B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139977" y="1690688"/>
                    <a:ext cx="2691926" cy="2715662"/>
                  </a:xfrm>
                  <a:custGeom>
                    <a:avLst/>
                    <a:gdLst>
                      <a:gd name="connsiteX0" fmla="*/ 304905 w 4551680"/>
                      <a:gd name="connsiteY0" fmla="*/ 3413760 h 4551680"/>
                      <a:gd name="connsiteX1" fmla="*/ 304905 w 4551680"/>
                      <a:gd name="connsiteY1" fmla="*/ 1137920 h 4551680"/>
                      <a:gd name="connsiteX2" fmla="*/ 2275840 w 4551680"/>
                      <a:gd name="connsiteY2" fmla="*/ 0 h 4551680"/>
                      <a:gd name="connsiteX3" fmla="*/ 2275840 w 4551680"/>
                      <a:gd name="connsiteY3" fmla="*/ 2275840 h 4551680"/>
                      <a:gd name="connsiteX4" fmla="*/ 304905 w 4551680"/>
                      <a:gd name="connsiteY4" fmla="*/ 3413760 h 4551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51680" h="4551680">
                        <a:moveTo>
                          <a:pt x="304905" y="3413760"/>
                        </a:moveTo>
                        <a:cubicBezTo>
                          <a:pt x="-101635" y="2709613"/>
                          <a:pt x="-101635" y="1842067"/>
                          <a:pt x="304905" y="1137920"/>
                        </a:cubicBezTo>
                        <a:cubicBezTo>
                          <a:pt x="711445" y="433773"/>
                          <a:pt x="1462761" y="0"/>
                          <a:pt x="2275840" y="0"/>
                        </a:cubicBezTo>
                        <a:lnTo>
                          <a:pt x="2275840" y="2275840"/>
                        </a:lnTo>
                        <a:lnTo>
                          <a:pt x="304905" y="3413760"/>
                        </a:lnTo>
                        <a:close/>
                      </a:path>
                    </a:pathLst>
                  </a:custGeom>
                  <a:solidFill>
                    <a:srgbClr val="E7FFE5"/>
                  </a:solidFill>
                  <a:ln w="9525">
                    <a:solidFill>
                      <a:srgbClr val="008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pl-PL" sz="3200" i="1" dirty="0">
                      <a:solidFill>
                        <a:schemeClr val="accent6">
                          <a:lumMod val="50000"/>
                        </a:schemeClr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31" name="PoleTekstowe 24">
                  <a:extLst>
                    <a:ext uri="{FF2B5EF4-FFF2-40B4-BE49-F238E27FC236}">
                      <a16:creationId xmlns:a16="http://schemas.microsoft.com/office/drawing/2014/main" id="{9C503978-974C-0E48-8F4D-E8DEED0556B0}"/>
                    </a:ext>
                  </a:extLst>
                </p:cNvPr>
                <p:cNvSpPr txBox="1"/>
                <p:nvPr/>
              </p:nvSpPr>
              <p:spPr>
                <a:xfrm>
                  <a:off x="7170529" y="2799418"/>
                  <a:ext cx="830548" cy="391798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kumimoji="1" lang="pl-PL" sz="2800" b="1" dirty="0">
                      <a:solidFill>
                        <a:srgbClr val="4C3A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Ciało</a:t>
                  </a:r>
                </a:p>
              </p:txBody>
            </p:sp>
            <p:sp>
              <p:nvSpPr>
                <p:cNvPr id="32" name="PoleTekstowe 25">
                  <a:extLst>
                    <a:ext uri="{FF2B5EF4-FFF2-40B4-BE49-F238E27FC236}">
                      <a16:creationId xmlns:a16="http://schemas.microsoft.com/office/drawing/2014/main" id="{78E71ED8-7E49-DC40-810A-093537705194}"/>
                    </a:ext>
                  </a:extLst>
                </p:cNvPr>
                <p:cNvSpPr txBox="1"/>
                <p:nvPr/>
              </p:nvSpPr>
              <p:spPr>
                <a:xfrm>
                  <a:off x="8858631" y="2802522"/>
                  <a:ext cx="913363" cy="391798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pl-PL" sz="2800" b="1" dirty="0">
                      <a:solidFill>
                        <a:schemeClr val="accent6">
                          <a:lumMod val="50000"/>
                        </a:schemeClr>
                      </a:solidFill>
                      <a:latin typeface="Arial" charset="0"/>
                    </a:rPr>
                    <a:t>Dusza</a:t>
                  </a:r>
                </a:p>
              </p:txBody>
            </p:sp>
            <p:sp>
              <p:nvSpPr>
                <p:cNvPr id="33" name="PoleTekstowe 26">
                  <a:extLst>
                    <a:ext uri="{FF2B5EF4-FFF2-40B4-BE49-F238E27FC236}">
                      <a16:creationId xmlns:a16="http://schemas.microsoft.com/office/drawing/2014/main" id="{9AAD8017-C7CA-0B4D-8DE6-B45173677CB0}"/>
                    </a:ext>
                  </a:extLst>
                </p:cNvPr>
                <p:cNvSpPr txBox="1"/>
                <p:nvPr/>
              </p:nvSpPr>
              <p:spPr>
                <a:xfrm>
                  <a:off x="7968421" y="1703843"/>
                  <a:ext cx="1031383" cy="391798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pl-PL" sz="2800" b="1" dirty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Duch</a:t>
                  </a:r>
                </a:p>
              </p:txBody>
            </p:sp>
          </p:grpSp>
          <p:sp>
            <p:nvSpPr>
              <p:cNvPr id="21" name="PoleTekstowe 13">
                <a:extLst>
                  <a:ext uri="{FF2B5EF4-FFF2-40B4-BE49-F238E27FC236}">
                    <a16:creationId xmlns:a16="http://schemas.microsoft.com/office/drawing/2014/main" id="{7B2A6BA5-D0E7-4A4E-9828-09B803B17EA1}"/>
                  </a:ext>
                </a:extLst>
              </p:cNvPr>
              <p:cNvSpPr txBox="1"/>
              <p:nvPr/>
            </p:nvSpPr>
            <p:spPr>
              <a:xfrm>
                <a:off x="596732" y="2278737"/>
                <a:ext cx="778024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kumimoji="1" lang="pl-PL" i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zmysły</a:t>
                </a:r>
              </a:p>
            </p:txBody>
          </p:sp>
          <p:sp>
            <p:nvSpPr>
              <p:cNvPr id="22" name="PoleTekstowe 14">
                <a:extLst>
                  <a:ext uri="{FF2B5EF4-FFF2-40B4-BE49-F238E27FC236}">
                    <a16:creationId xmlns:a16="http://schemas.microsoft.com/office/drawing/2014/main" id="{81832BD6-C539-F340-9B6C-92E2D492037D}"/>
                  </a:ext>
                </a:extLst>
              </p:cNvPr>
              <p:cNvSpPr txBox="1"/>
              <p:nvPr/>
            </p:nvSpPr>
            <p:spPr>
              <a:xfrm>
                <a:off x="945634" y="3089215"/>
                <a:ext cx="867793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kumimoji="1" lang="pl-PL" i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mięśnie</a:t>
                </a:r>
              </a:p>
            </p:txBody>
          </p:sp>
          <p:sp>
            <p:nvSpPr>
              <p:cNvPr id="23" name="PoleTekstowe 15">
                <a:extLst>
                  <a:ext uri="{FF2B5EF4-FFF2-40B4-BE49-F238E27FC236}">
                    <a16:creationId xmlns:a16="http://schemas.microsoft.com/office/drawing/2014/main" id="{23DF18EF-6B0C-474B-BFAA-0E1CC0662560}"/>
                  </a:ext>
                </a:extLst>
              </p:cNvPr>
              <p:cNvSpPr txBox="1"/>
              <p:nvPr/>
            </p:nvSpPr>
            <p:spPr>
              <a:xfrm>
                <a:off x="2023196" y="3250049"/>
                <a:ext cx="547192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wola</a:t>
                </a:r>
              </a:p>
            </p:txBody>
          </p:sp>
          <p:sp>
            <p:nvSpPr>
              <p:cNvPr id="24" name="PoleTekstowe 16">
                <a:extLst>
                  <a:ext uri="{FF2B5EF4-FFF2-40B4-BE49-F238E27FC236}">
                    <a16:creationId xmlns:a16="http://schemas.microsoft.com/office/drawing/2014/main" id="{6F2C9CE4-265F-7547-A4BC-0E53AD88AD09}"/>
                  </a:ext>
                </a:extLst>
              </p:cNvPr>
              <p:cNvSpPr txBox="1"/>
              <p:nvPr/>
            </p:nvSpPr>
            <p:spPr>
              <a:xfrm>
                <a:off x="2456628" y="2221139"/>
                <a:ext cx="1034505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charakter</a:t>
                </a:r>
              </a:p>
            </p:txBody>
          </p:sp>
          <p:sp>
            <p:nvSpPr>
              <p:cNvPr id="25" name="PoleTekstowe 17">
                <a:extLst>
                  <a:ext uri="{FF2B5EF4-FFF2-40B4-BE49-F238E27FC236}">
                    <a16:creationId xmlns:a16="http://schemas.microsoft.com/office/drawing/2014/main" id="{B96F64E1-3AB0-344C-8146-72AED2D9660C}"/>
                  </a:ext>
                </a:extLst>
              </p:cNvPr>
              <p:cNvSpPr txBox="1"/>
              <p:nvPr/>
            </p:nvSpPr>
            <p:spPr>
              <a:xfrm>
                <a:off x="2431918" y="2940961"/>
                <a:ext cx="675432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umysł</a:t>
                </a:r>
              </a:p>
            </p:txBody>
          </p:sp>
          <p:sp>
            <p:nvSpPr>
              <p:cNvPr id="26" name="PoleTekstowe 18">
                <a:extLst>
                  <a:ext uri="{FF2B5EF4-FFF2-40B4-BE49-F238E27FC236}">
                    <a16:creationId xmlns:a16="http://schemas.microsoft.com/office/drawing/2014/main" id="{43BD2BC7-55BF-4943-A4AB-4AA6B193976F}"/>
                  </a:ext>
                </a:extLst>
              </p:cNvPr>
              <p:cNvSpPr txBox="1"/>
              <p:nvPr/>
            </p:nvSpPr>
            <p:spPr>
              <a:xfrm>
                <a:off x="2009866" y="2573341"/>
                <a:ext cx="816496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emocje</a:t>
                </a:r>
              </a:p>
            </p:txBody>
          </p:sp>
          <p:sp>
            <p:nvSpPr>
              <p:cNvPr id="27" name="PoleTekstowe 19">
                <a:extLst>
                  <a:ext uri="{FF2B5EF4-FFF2-40B4-BE49-F238E27FC236}">
                    <a16:creationId xmlns:a16="http://schemas.microsoft.com/office/drawing/2014/main" id="{76D42ADD-F7E7-7F4D-8C3E-F21B1E62C165}"/>
                  </a:ext>
                </a:extLst>
              </p:cNvPr>
              <p:cNvSpPr txBox="1"/>
              <p:nvPr/>
            </p:nvSpPr>
            <p:spPr>
              <a:xfrm>
                <a:off x="1628834" y="1442625"/>
                <a:ext cx="996033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sumienie</a:t>
                </a:r>
              </a:p>
            </p:txBody>
          </p:sp>
          <p:sp>
            <p:nvSpPr>
              <p:cNvPr id="28" name="PoleTekstowe 20">
                <a:extLst>
                  <a:ext uri="{FF2B5EF4-FFF2-40B4-BE49-F238E27FC236}">
                    <a16:creationId xmlns:a16="http://schemas.microsoft.com/office/drawing/2014/main" id="{F214BEEF-3D3C-AA43-B4DF-F630088602D6}"/>
                  </a:ext>
                </a:extLst>
              </p:cNvPr>
              <p:cNvSpPr txBox="1"/>
              <p:nvPr/>
            </p:nvSpPr>
            <p:spPr>
              <a:xfrm>
                <a:off x="648595" y="781140"/>
                <a:ext cx="1521818" cy="626701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r>
                  <a:rPr lang="pl-PL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świadomość </a:t>
                </a:r>
                <a:br>
                  <a:rPr lang="pl-PL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l-PL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istnienia Boga</a:t>
                </a:r>
              </a:p>
            </p:txBody>
          </p:sp>
          <p:sp>
            <p:nvSpPr>
              <p:cNvPr id="29" name="PoleTekstowe 22">
                <a:extLst>
                  <a:ext uri="{FF2B5EF4-FFF2-40B4-BE49-F238E27FC236}">
                    <a16:creationId xmlns:a16="http://schemas.microsoft.com/office/drawing/2014/main" id="{5DA15215-5958-DB43-AE96-5444BAB9C1B5}"/>
                  </a:ext>
                </a:extLst>
              </p:cNvPr>
              <p:cNvSpPr txBox="1"/>
              <p:nvPr/>
            </p:nvSpPr>
            <p:spPr>
              <a:xfrm>
                <a:off x="749270" y="2677627"/>
                <a:ext cx="893441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kumimoji="1" lang="pl-PL" i="1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odruchy</a:t>
                </a:r>
                <a:endParaRPr kumimoji="1" lang="pl-PL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4" name="Łącznik prosty ze strzałką 13">
              <a:extLst>
                <a:ext uri="{FF2B5EF4-FFF2-40B4-BE49-F238E27FC236}">
                  <a16:creationId xmlns:a16="http://schemas.microsoft.com/office/drawing/2014/main" id="{6491D807-FD19-F545-AB1D-4EA4A29D08C0}"/>
                </a:ext>
              </a:extLst>
            </p:cNvPr>
            <p:cNvCxnSpPr/>
            <p:nvPr/>
          </p:nvCxnSpPr>
          <p:spPr>
            <a:xfrm>
              <a:off x="2076935" y="4276240"/>
              <a:ext cx="906137" cy="620183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ze strzałką 14">
              <a:extLst>
                <a:ext uri="{FF2B5EF4-FFF2-40B4-BE49-F238E27FC236}">
                  <a16:creationId xmlns:a16="http://schemas.microsoft.com/office/drawing/2014/main" id="{0FE1F878-BA1F-664C-9AA2-E3F223E3A2A6}"/>
                </a:ext>
              </a:extLst>
            </p:cNvPr>
            <p:cNvCxnSpPr>
              <a:cxnSpLocks/>
            </p:cNvCxnSpPr>
            <p:nvPr/>
          </p:nvCxnSpPr>
          <p:spPr>
            <a:xfrm>
              <a:off x="-847699" y="4276240"/>
              <a:ext cx="2082293" cy="0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>
              <a:extLst>
                <a:ext uri="{FF2B5EF4-FFF2-40B4-BE49-F238E27FC236}">
                  <a16:creationId xmlns:a16="http://schemas.microsoft.com/office/drawing/2014/main" id="{65F39792-C0FE-DC41-B1A1-A034709CB0EB}"/>
                </a:ext>
              </a:extLst>
            </p:cNvPr>
            <p:cNvCxnSpPr/>
            <p:nvPr/>
          </p:nvCxnSpPr>
          <p:spPr>
            <a:xfrm flipH="1" flipV="1">
              <a:off x="2137609" y="5168729"/>
              <a:ext cx="717972" cy="193636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>
              <a:extLst>
                <a:ext uri="{FF2B5EF4-FFF2-40B4-BE49-F238E27FC236}">
                  <a16:creationId xmlns:a16="http://schemas.microsoft.com/office/drawing/2014/main" id="{AAA42D9D-F652-4342-A23F-3124C4ABBF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7704" y="5054414"/>
              <a:ext cx="1713121" cy="599064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5AE8F2BC-6D2A-D643-96BA-CB08DDE3FEF9}"/>
              </a:ext>
            </a:extLst>
          </p:cNvPr>
          <p:cNvSpPr txBox="1"/>
          <p:nvPr/>
        </p:nvSpPr>
        <p:spPr>
          <a:xfrm>
            <a:off x="992669" y="4820353"/>
            <a:ext cx="2390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dirty="0">
                <a:solidFill>
                  <a:srgbClr val="C00000"/>
                </a:solidFill>
              </a:rPr>
              <a:t>Świat</a:t>
            </a:r>
          </a:p>
        </p:txBody>
      </p:sp>
      <p:sp>
        <p:nvSpPr>
          <p:cNvPr id="38" name="Strzałka w lewo i prawo 37">
            <a:extLst>
              <a:ext uri="{FF2B5EF4-FFF2-40B4-BE49-F238E27FC236}">
                <a16:creationId xmlns:a16="http://schemas.microsoft.com/office/drawing/2014/main" id="{3FDF4AF1-9EEF-6A41-BF24-F95BF061D7D0}"/>
              </a:ext>
            </a:extLst>
          </p:cNvPr>
          <p:cNvSpPr/>
          <p:nvPr/>
        </p:nvSpPr>
        <p:spPr>
          <a:xfrm rot="21079014">
            <a:off x="2982068" y="4928247"/>
            <a:ext cx="1728439" cy="769434"/>
          </a:xfrm>
          <a:prstGeom prst="leftRightArrow">
            <a:avLst/>
          </a:prstGeom>
          <a:solidFill>
            <a:srgbClr val="FFE0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oleTekstowe 40">
            <a:extLst>
              <a:ext uri="{FF2B5EF4-FFF2-40B4-BE49-F238E27FC236}">
                <a16:creationId xmlns:a16="http://schemas.microsoft.com/office/drawing/2014/main" id="{B42C9B15-3417-A348-8F5F-E6CACF10F7FB}"/>
              </a:ext>
            </a:extLst>
          </p:cNvPr>
          <p:cNvSpPr txBox="1"/>
          <p:nvPr/>
        </p:nvSpPr>
        <p:spPr>
          <a:xfrm>
            <a:off x="9287692" y="1399953"/>
            <a:ext cx="1403196" cy="1088366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6600" b="1" dirty="0">
                <a:solidFill>
                  <a:srgbClr val="C00000"/>
                </a:solidFill>
              </a:rPr>
              <a:t>Bóg</a:t>
            </a:r>
          </a:p>
        </p:txBody>
      </p:sp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426CB928-1949-624C-8D5C-79B443FCA96D}"/>
              </a:ext>
            </a:extLst>
          </p:cNvPr>
          <p:cNvCxnSpPr>
            <a:cxnSpLocks/>
          </p:cNvCxnSpPr>
          <p:nvPr/>
        </p:nvCxnSpPr>
        <p:spPr>
          <a:xfrm flipH="1">
            <a:off x="7359825" y="3242697"/>
            <a:ext cx="68611" cy="1904407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eTekstowe 34">
            <a:extLst>
              <a:ext uri="{FF2B5EF4-FFF2-40B4-BE49-F238E27FC236}">
                <a16:creationId xmlns:a16="http://schemas.microsoft.com/office/drawing/2014/main" id="{91943FD6-55AE-F241-B386-BCC50A7D1E76}"/>
              </a:ext>
            </a:extLst>
          </p:cNvPr>
          <p:cNvSpPr txBox="1"/>
          <p:nvPr/>
        </p:nvSpPr>
        <p:spPr>
          <a:xfrm>
            <a:off x="6957989" y="2683156"/>
            <a:ext cx="803672" cy="62670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b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Święty</a:t>
            </a:r>
          </a:p>
        </p:txBody>
      </p:sp>
      <p:sp>
        <p:nvSpPr>
          <p:cNvPr id="46" name="Strzałka w lewo i prawo 45">
            <a:extLst>
              <a:ext uri="{FF2B5EF4-FFF2-40B4-BE49-F238E27FC236}">
                <a16:creationId xmlns:a16="http://schemas.microsoft.com/office/drawing/2014/main" id="{F0949925-C99F-1148-8811-2D9EAF2BC8FE}"/>
              </a:ext>
            </a:extLst>
          </p:cNvPr>
          <p:cNvSpPr/>
          <p:nvPr/>
        </p:nvSpPr>
        <p:spPr>
          <a:xfrm rot="19845658">
            <a:off x="7500426" y="1998123"/>
            <a:ext cx="1728439" cy="769434"/>
          </a:xfrm>
          <a:prstGeom prst="leftRightArrow">
            <a:avLst/>
          </a:prstGeom>
          <a:solidFill>
            <a:srgbClr val="FFE0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3E477AE-1782-2C4B-B424-C385067F06DE}"/>
              </a:ext>
            </a:extLst>
          </p:cNvPr>
          <p:cNvSpPr txBox="1"/>
          <p:nvPr/>
        </p:nvSpPr>
        <p:spPr>
          <a:xfrm rot="21250938">
            <a:off x="61354" y="164991"/>
            <a:ext cx="3297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GENEZA MOICH PRZEMYLEŃ</a:t>
            </a:r>
          </a:p>
        </p:txBody>
      </p:sp>
    </p:spTree>
    <p:extLst>
      <p:ext uri="{BB962C8B-B14F-4D97-AF65-F5344CB8AC3E}">
        <p14:creationId xmlns:p14="http://schemas.microsoft.com/office/powerpoint/2010/main" val="3721333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F53A7F-C9DF-7448-90F0-BA80AB4E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XVII wiek i kluczowe dla baroku pytanie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EA745A-0ED3-304D-AFF5-ABE79C58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René</a:t>
            </a:r>
            <a:r>
              <a:rPr lang="pl-PL" dirty="0"/>
              <a:t> Descartes (Kartezjusz)</a:t>
            </a:r>
          </a:p>
          <a:p>
            <a:pPr>
              <a:buFontTx/>
              <a:buChar char="-"/>
            </a:pPr>
            <a:r>
              <a:rPr lang="pl-PL" i="1" dirty="0"/>
              <a:t>Czy jestem?</a:t>
            </a:r>
          </a:p>
          <a:p>
            <a:pPr>
              <a:buFontTx/>
              <a:buChar char="-"/>
            </a:pPr>
            <a:r>
              <a:rPr lang="pl-PL" i="1" dirty="0"/>
              <a:t>Myślę wiec jestem</a:t>
            </a:r>
            <a:r>
              <a:rPr lang="pl-PL" dirty="0"/>
              <a:t> (łac. </a:t>
            </a:r>
            <a:r>
              <a:rPr lang="pl-PL" i="1" dirty="0"/>
              <a:t>Cogito ergo sum</a:t>
            </a:r>
            <a:r>
              <a:rPr lang="pl-PL" dirty="0"/>
              <a:t>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Kolejne pytania:</a:t>
            </a:r>
          </a:p>
          <a:p>
            <a:pPr marL="0" indent="0">
              <a:buNone/>
            </a:pPr>
            <a:r>
              <a:rPr lang="pl-PL" dirty="0"/>
              <a:t>	- Ale jak myślę?</a:t>
            </a:r>
          </a:p>
          <a:p>
            <a:pPr marL="0" indent="0">
              <a:buNone/>
            </a:pPr>
            <a:r>
              <a:rPr lang="pl-PL" dirty="0"/>
              <a:t>		- Czym myślę?</a:t>
            </a:r>
          </a:p>
          <a:p>
            <a:pPr marL="0" indent="0">
              <a:buNone/>
            </a:pPr>
            <a:r>
              <a:rPr lang="pl-PL" dirty="0"/>
              <a:t>			- Po co myślę, czyli co jest produktem myślenia?</a:t>
            </a:r>
          </a:p>
        </p:txBody>
      </p:sp>
    </p:spTree>
    <p:extLst>
      <p:ext uri="{BB962C8B-B14F-4D97-AF65-F5344CB8AC3E}">
        <p14:creationId xmlns:p14="http://schemas.microsoft.com/office/powerpoint/2010/main" val="4075258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6EC9C5-3C25-DB47-982E-D9BDD6B1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Ilustracje z dzieła </a:t>
            </a:r>
            <a:r>
              <a:rPr lang="pl-PL" sz="3600" dirty="0" err="1"/>
              <a:t>René</a:t>
            </a:r>
            <a:r>
              <a:rPr lang="pl-PL" sz="3600" dirty="0"/>
              <a:t> Descartes (Kartezjusz):</a:t>
            </a:r>
            <a:br>
              <a:rPr lang="pl-PL" sz="3600" dirty="0"/>
            </a:br>
            <a:r>
              <a:rPr lang="pl-PL" sz="3600" i="1" dirty="0" err="1"/>
              <a:t>L’homme</a:t>
            </a:r>
            <a:r>
              <a:rPr lang="pl-PL" sz="3600" i="1" dirty="0"/>
              <a:t>, et </a:t>
            </a:r>
            <a:r>
              <a:rPr lang="pl-PL" sz="3600" i="1" dirty="0" err="1"/>
              <a:t>un</a:t>
            </a:r>
            <a:r>
              <a:rPr lang="pl-PL" sz="3600" i="1" dirty="0"/>
              <a:t> </a:t>
            </a:r>
            <a:r>
              <a:rPr lang="pl-PL" sz="3600" i="1" dirty="0" err="1"/>
              <a:t>Traitté</a:t>
            </a:r>
            <a:r>
              <a:rPr lang="pl-PL" sz="3600" i="1" dirty="0"/>
              <a:t> de la </a:t>
            </a:r>
            <a:r>
              <a:rPr lang="pl-PL" sz="3600" i="1" dirty="0" err="1"/>
              <a:t>formation</a:t>
            </a:r>
            <a:r>
              <a:rPr lang="pl-PL" sz="3600" i="1" dirty="0"/>
              <a:t> </a:t>
            </a:r>
            <a:r>
              <a:rPr lang="pl-PL" sz="3600" i="1" dirty="0" err="1"/>
              <a:t>du</a:t>
            </a:r>
            <a:r>
              <a:rPr lang="pl-PL" sz="3600" i="1" dirty="0"/>
              <a:t> </a:t>
            </a:r>
            <a:r>
              <a:rPr lang="pl-PL" sz="3600" i="1" dirty="0" err="1"/>
              <a:t>foetus</a:t>
            </a:r>
            <a:r>
              <a:rPr lang="pl-PL" sz="3600" dirty="0"/>
              <a:t>, 1664.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33B762-CB46-CB4D-97F3-2D6782921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816" y="2290103"/>
            <a:ext cx="3450339" cy="418712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5058657-CE20-164D-B72D-254C94C39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38018" y="2360232"/>
            <a:ext cx="3724995" cy="3939213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915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2F1D6-8047-E941-A193-7A341BC7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referatu Wojtka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99FA3-25D5-044D-AEC8-F59D71B2F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Światopogląd to …</a:t>
            </a:r>
          </a:p>
          <a:p>
            <a:pPr lvl="1"/>
            <a:r>
              <a:rPr lang="pl-PL" dirty="0"/>
              <a:t>Przypomnienie</a:t>
            </a:r>
          </a:p>
          <a:p>
            <a:r>
              <a:rPr lang="pl-PL" dirty="0"/>
              <a:t>Prawda i wymiary potrzebne do jej opisania</a:t>
            </a:r>
          </a:p>
          <a:p>
            <a:r>
              <a:rPr lang="pl-PL" dirty="0"/>
              <a:t>Proces poznawania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Rz</a:t>
            </a:r>
            <a:r>
              <a:rPr lang="pl-PL" dirty="0"/>
              <a:t> 8 ale od końca</a:t>
            </a:r>
          </a:p>
        </p:txBody>
      </p:sp>
    </p:spTree>
    <p:extLst>
      <p:ext uri="{BB962C8B-B14F-4D97-AF65-F5344CB8AC3E}">
        <p14:creationId xmlns:p14="http://schemas.microsoft.com/office/powerpoint/2010/main" val="1800310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</a:t>
            </a:r>
            <a:br>
              <a:rPr lang="pl-PL" dirty="0"/>
            </a:br>
            <a:r>
              <a:rPr lang="pl-PL" dirty="0"/>
              <a:t>informacyjny człowieka</a:t>
            </a:r>
          </a:p>
        </p:txBody>
      </p:sp>
    </p:spTree>
    <p:extLst>
      <p:ext uri="{BB962C8B-B14F-4D97-AF65-F5344CB8AC3E}">
        <p14:creationId xmlns:p14="http://schemas.microsoft.com/office/powerpoint/2010/main" val="419118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poglądy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600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człowieka ale więcej szczegółów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762976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83A638-9513-9F47-87B1-8E739054A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Przemyślenia o kolorach z 23 marca 2023</a:t>
            </a:r>
            <a:br>
              <a:rPr lang="pl-PL" dirty="0"/>
            </a:br>
            <a:r>
              <a:rPr lang="pl-PL" b="1" dirty="0"/>
              <a:t>Problem</a:t>
            </a:r>
            <a:r>
              <a:rPr lang="pl-PL" dirty="0"/>
              <a:t>: stworzyć paletę kolorów do używania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A703A9-4F58-064A-8E90-B263A0F59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Do namalowania</a:t>
            </a:r>
          </a:p>
          <a:p>
            <a:pPr lvl="1"/>
            <a:r>
              <a:rPr lang="pl-PL" dirty="0"/>
              <a:t>Niebo - to miejsce dla Boga</a:t>
            </a:r>
          </a:p>
          <a:p>
            <a:pPr lvl="1"/>
            <a:r>
              <a:rPr lang="pl-PL" dirty="0"/>
              <a:t>Ziemia (to miejsce dla ludzi)</a:t>
            </a:r>
          </a:p>
          <a:p>
            <a:pPr lvl="1"/>
            <a:endParaRPr lang="pl-PL" dirty="0"/>
          </a:p>
          <a:p>
            <a:pPr lvl="1"/>
            <a:r>
              <a:rPr lang="pl-PL" dirty="0"/>
              <a:t>Ciało</a:t>
            </a:r>
          </a:p>
          <a:p>
            <a:pPr lvl="1"/>
            <a:r>
              <a:rPr lang="pl-PL" dirty="0"/>
              <a:t>Dusza</a:t>
            </a:r>
          </a:p>
          <a:p>
            <a:pPr lvl="1"/>
            <a:r>
              <a:rPr lang="pl-PL" dirty="0"/>
              <a:t>Duch człowieczy</a:t>
            </a:r>
          </a:p>
          <a:p>
            <a:pPr lvl="1"/>
            <a:endParaRPr lang="pl-PL" dirty="0"/>
          </a:p>
          <a:p>
            <a:pPr lvl="1"/>
            <a:r>
              <a:rPr lang="pl-PL" dirty="0"/>
              <a:t>Duch i duchy</a:t>
            </a:r>
          </a:p>
          <a:p>
            <a:pPr lvl="1"/>
            <a:r>
              <a:rPr lang="pl-PL" dirty="0"/>
              <a:t>Duch święty</a:t>
            </a:r>
          </a:p>
          <a:p>
            <a:pPr lvl="1"/>
            <a:r>
              <a:rPr lang="pl-PL" dirty="0"/>
              <a:t>Bóg który jest duchem</a:t>
            </a:r>
          </a:p>
        </p:txBody>
      </p:sp>
    </p:spTree>
    <p:extLst>
      <p:ext uri="{BB962C8B-B14F-4D97-AF65-F5344CB8AC3E}">
        <p14:creationId xmlns:p14="http://schemas.microsoft.com/office/powerpoint/2010/main" val="1063991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506727" y="5123220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400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400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032340" y="55615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6" name="Chmurka 35">
              <a:extLst>
                <a:ext uri="{FF2B5EF4-FFF2-40B4-BE49-F238E27FC236}">
                  <a16:creationId xmlns:a16="http://schemas.microsoft.com/office/drawing/2014/main" id="{9FCA39B3-9CC3-CB44-8C70-5FE80812CF41}"/>
                </a:ext>
              </a:extLst>
            </p:cNvPr>
            <p:cNvSpPr/>
            <p:nvPr/>
          </p:nvSpPr>
          <p:spPr>
            <a:xfrm>
              <a:off x="6735348" y="5008268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400" dirty="0">
                  <a:solidFill>
                    <a:srgbClr val="194F31"/>
                  </a:solidFill>
                </a:rPr>
                <a:t>abstrakcja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600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człowieka ale więcej szczegółów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34" name="Walec 33">
            <a:extLst>
              <a:ext uri="{FF2B5EF4-FFF2-40B4-BE49-F238E27FC236}">
                <a16:creationId xmlns:a16="http://schemas.microsoft.com/office/drawing/2014/main" id="{4F4CCB3D-C7D6-954C-9F58-B59E101DDD98}"/>
              </a:ext>
            </a:extLst>
          </p:cNvPr>
          <p:cNvSpPr/>
          <p:nvPr/>
        </p:nvSpPr>
        <p:spPr>
          <a:xfrm>
            <a:off x="4371209" y="6082964"/>
            <a:ext cx="692969" cy="369252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050" dirty="0" err="1">
                <a:solidFill>
                  <a:srgbClr val="257549"/>
                </a:solidFill>
              </a:rPr>
              <a:t>Pogłądy</a:t>
            </a:r>
            <a:endParaRPr lang="pl-PL" sz="1050" dirty="0">
              <a:solidFill>
                <a:srgbClr val="257549"/>
              </a:solidFill>
            </a:endParaRPr>
          </a:p>
        </p:txBody>
      </p:sp>
      <p:sp>
        <p:nvSpPr>
          <p:cNvPr id="35" name="Walec 34">
            <a:extLst>
              <a:ext uri="{FF2B5EF4-FFF2-40B4-BE49-F238E27FC236}">
                <a16:creationId xmlns:a16="http://schemas.microsoft.com/office/drawing/2014/main" id="{03D60C67-8075-0346-A1DB-A6212C8D9490}"/>
              </a:ext>
            </a:extLst>
          </p:cNvPr>
          <p:cNvSpPr/>
          <p:nvPr/>
        </p:nvSpPr>
        <p:spPr>
          <a:xfrm>
            <a:off x="5005143" y="6173381"/>
            <a:ext cx="692969" cy="369252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050" dirty="0">
                <a:solidFill>
                  <a:srgbClr val="257549"/>
                </a:solidFill>
              </a:rPr>
              <a:t>Przekonania</a:t>
            </a:r>
          </a:p>
        </p:txBody>
      </p:sp>
      <p:sp>
        <p:nvSpPr>
          <p:cNvPr id="37" name="Sześcian 36">
            <a:extLst>
              <a:ext uri="{FF2B5EF4-FFF2-40B4-BE49-F238E27FC236}">
                <a16:creationId xmlns:a16="http://schemas.microsoft.com/office/drawing/2014/main" id="{50A8A5EA-69DD-9B49-BA87-84B901EE128A}"/>
              </a:ext>
            </a:extLst>
          </p:cNvPr>
          <p:cNvSpPr/>
          <p:nvPr/>
        </p:nvSpPr>
        <p:spPr>
          <a:xfrm>
            <a:off x="6575205" y="6225133"/>
            <a:ext cx="1167241" cy="384898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1400" b="1" dirty="0">
                <a:solidFill>
                  <a:srgbClr val="923E83"/>
                </a:solidFill>
              </a:rPr>
              <a:t>Organy</a:t>
            </a:r>
          </a:p>
        </p:txBody>
      </p:sp>
    </p:spTree>
    <p:extLst>
      <p:ext uri="{BB962C8B-B14F-4D97-AF65-F5344CB8AC3E}">
        <p14:creationId xmlns:p14="http://schemas.microsoft.com/office/powerpoint/2010/main" val="1405252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obraz człowieka </a:t>
            </a:r>
            <a:br>
              <a:rPr lang="pl-PL" dirty="0"/>
            </a:br>
            <a:r>
              <a:rPr lang="pl-PL" dirty="0"/>
              <a:t>stworzony jest przez naturalistów :-)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3789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i="0" dirty="0"/>
              <a:t>Człowiek zmysłowy (</a:t>
            </a:r>
            <a:r>
              <a:rPr lang="el-GR" dirty="0"/>
              <a:t>ψυχικός </a:t>
            </a:r>
            <a:r>
              <a:rPr lang="el-GR" dirty="0" err="1"/>
              <a:t>ἄνθρωπος</a:t>
            </a:r>
            <a:r>
              <a:rPr lang="el-GR" dirty="0"/>
              <a:t> - </a:t>
            </a:r>
            <a:r>
              <a:rPr lang="pl-PL" dirty="0" err="1"/>
              <a:t>psychikos</a:t>
            </a:r>
            <a:r>
              <a:rPr lang="pl-PL" dirty="0"/>
              <a:t> </a:t>
            </a:r>
            <a:r>
              <a:rPr lang="pl-PL" dirty="0" err="1"/>
              <a:t>anthrōpos</a:t>
            </a:r>
            <a:r>
              <a:rPr lang="pl-PL" i="0" dirty="0"/>
              <a:t>) nie przyjmuje tych rzeczy, które są z Ducha Bożego albowiem są dla niego głupotą i nie może ich poznać, ponieważ duchowo (</a:t>
            </a:r>
            <a:r>
              <a:rPr lang="el-GR" dirty="0" err="1"/>
              <a:t>πνευματικως</a:t>
            </a:r>
            <a:r>
              <a:rPr lang="pl-PL" dirty="0"/>
              <a:t> - </a:t>
            </a:r>
            <a:r>
              <a:rPr lang="pl-PL" dirty="0" err="1"/>
              <a:t>pneumatikōs</a:t>
            </a:r>
            <a:r>
              <a:rPr lang="pl-PL" i="0" dirty="0"/>
              <a:t>) są rozsądzane.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i="0" dirty="0"/>
              <a:t>(1Kor 2:14nn </a:t>
            </a:r>
            <a:r>
              <a:rPr lang="pl-PL" sz="1800" i="0" dirty="0" err="1"/>
              <a:t>tpnt</a:t>
            </a:r>
            <a:r>
              <a:rPr lang="pl-PL" sz="1800" i="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800" i="0" dirty="0"/>
          </a:p>
          <a:p>
            <a:pPr marL="0" indent="0">
              <a:lnSpc>
                <a:spcPct val="100000"/>
              </a:lnSpc>
              <a:buNone/>
            </a:pPr>
            <a:r>
              <a:rPr lang="pl-PL" i="0" dirty="0"/>
              <a:t>Głupiec rzekł w swym sercu: nie ma Boga.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i="0" dirty="0"/>
              <a:t>(Psalm 53)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0BE965-58B8-F344-85F4-A576CAF762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64480"/>
            <a:ext cx="10515600" cy="1030702"/>
          </a:xfrm>
        </p:spPr>
        <p:txBody>
          <a:bodyPr>
            <a:normAutofit/>
          </a:bodyPr>
          <a:lstStyle/>
          <a:p>
            <a:r>
              <a:rPr lang="el-GR" sz="2000" i="1" dirty="0"/>
              <a:t>ψυχικός </a:t>
            </a:r>
            <a:r>
              <a:rPr lang="el-GR" sz="2000" i="1" dirty="0" err="1"/>
              <a:t>ἄνθρωπος</a:t>
            </a:r>
            <a:r>
              <a:rPr lang="el-GR" sz="2000" i="1" dirty="0"/>
              <a:t> - </a:t>
            </a:r>
            <a:r>
              <a:rPr lang="pl-PL" sz="2000" i="1" dirty="0" err="1"/>
              <a:t>psychikos</a:t>
            </a:r>
            <a:r>
              <a:rPr lang="pl-PL" sz="2000" i="1" dirty="0"/>
              <a:t> </a:t>
            </a:r>
            <a:r>
              <a:rPr lang="pl-PL" sz="2000" i="1" dirty="0" err="1"/>
              <a:t>anthrōpos</a:t>
            </a:r>
            <a:r>
              <a:rPr lang="pl-PL" sz="2000" dirty="0"/>
              <a:t> -&gt; Tłumaczone jest jako: człowiek zmysłowy, człowiek naturalny, człowiek cielesny?</a:t>
            </a:r>
          </a:p>
        </p:txBody>
      </p:sp>
    </p:spTree>
    <p:extLst>
      <p:ext uri="{BB962C8B-B14F-4D97-AF65-F5344CB8AC3E}">
        <p14:creationId xmlns:p14="http://schemas.microsoft.com/office/powerpoint/2010/main" val="1329625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ma pewne dość istotne braki</a:t>
            </a:r>
          </a:p>
        </p:txBody>
      </p:sp>
    </p:spTree>
    <p:extLst>
      <p:ext uri="{BB962C8B-B14F-4D97-AF65-F5344CB8AC3E}">
        <p14:creationId xmlns:p14="http://schemas.microsoft.com/office/powerpoint/2010/main" val="2977720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320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2976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350565" y="2089278"/>
            <a:ext cx="653954" cy="7531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288BB06-4CB2-0F47-9433-D302522122BA}"/>
              </a:ext>
            </a:extLst>
          </p:cNvPr>
          <p:cNvSpPr txBox="1"/>
          <p:nvPr/>
        </p:nvSpPr>
        <p:spPr>
          <a:xfrm>
            <a:off x="8547495" y="364734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83EA74A6-7FE9-434C-BD6D-905BF5A57723}"/>
              </a:ext>
            </a:extLst>
          </p:cNvPr>
          <p:cNvCxnSpPr>
            <a:cxnSpLocks/>
          </p:cNvCxnSpPr>
          <p:nvPr/>
        </p:nvCxnSpPr>
        <p:spPr>
          <a:xfrm flipH="1">
            <a:off x="7808501" y="2261045"/>
            <a:ext cx="365109" cy="68295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73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nowonarodzony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9" y="1690689"/>
            <a:ext cx="10515600" cy="5054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i="0" dirty="0"/>
              <a:t>Bo któż z ludzi zna to, co ludzkie, jak tylko duch ludzki w nim? Tak i to, co z Boga, nikt nie zna, jak tylko Duch Boga.</a:t>
            </a:r>
          </a:p>
          <a:p>
            <a:pPr marL="0" indent="0">
              <a:buNone/>
            </a:pPr>
            <a:r>
              <a:rPr lang="pl-PL" i="0" baseline="30000" dirty="0"/>
              <a:t>(12)</a:t>
            </a:r>
            <a:r>
              <a:rPr lang="pl-PL" i="0" dirty="0"/>
              <a:t> Ale my nie przyjęliśmy ducha świata, lecz Ducha, który jest z Boga, abyśmy znali to wszystko, co zostało nam darowane przez Boga, o których też mówimy, nie w słowach nauczanych przez ludzką mądrość, lecz w słowach nauczanych przez Ducha Świętego, i to, co duchowe z duchowymi łączymy. </a:t>
            </a:r>
          </a:p>
          <a:p>
            <a:pPr marL="0" indent="0">
              <a:buNone/>
            </a:pPr>
            <a:r>
              <a:rPr lang="pl-PL" i="0" baseline="30000" dirty="0"/>
              <a:t>(14)</a:t>
            </a:r>
            <a:r>
              <a:rPr lang="pl-PL" i="0" dirty="0"/>
              <a:t> [ Zmysłowy człowiek nie rozumie świata duchowego. (…) ]</a:t>
            </a:r>
          </a:p>
          <a:p>
            <a:pPr marL="0" indent="0">
              <a:buNone/>
            </a:pPr>
            <a:r>
              <a:rPr lang="pl-PL" i="0" baseline="30000" dirty="0"/>
              <a:t>(15)</a:t>
            </a:r>
            <a:r>
              <a:rPr lang="pl-PL" i="0" dirty="0"/>
              <a:t> Człowiek duchowy (</a:t>
            </a:r>
            <a:r>
              <a:rPr lang="el-GR" dirty="0" err="1"/>
              <a:t>πνευματικοις</a:t>
            </a:r>
            <a:r>
              <a:rPr lang="el-GR" dirty="0"/>
              <a:t> – </a:t>
            </a:r>
            <a:r>
              <a:rPr lang="pl-PL" dirty="0" err="1"/>
              <a:t>pneumatikois</a:t>
            </a:r>
            <a:r>
              <a:rPr lang="pl-PL" i="0" dirty="0"/>
              <a:t>) wprawdzie rozsądza to wszystko, lecz sam przez nikogo nie jest rozsądzany. </a:t>
            </a:r>
          </a:p>
          <a:p>
            <a:pPr marL="0" indent="0">
              <a:buNone/>
            </a:pPr>
            <a:r>
              <a:rPr lang="pl-PL" i="0" dirty="0"/>
              <a:t>Kto bowiem poznał myśl Pana, kto Go pouczy? Ale my mamy myśl Chrystusa.</a:t>
            </a:r>
            <a:br>
              <a:rPr lang="pl-PL" i="0" dirty="0"/>
            </a:br>
            <a:endParaRPr lang="pl-PL" i="0" dirty="0"/>
          </a:p>
          <a:p>
            <a:pPr marL="0" indent="0">
              <a:buNone/>
            </a:pPr>
            <a:r>
              <a:rPr lang="pl-PL" sz="1800" i="0" dirty="0"/>
              <a:t>(1Kor 2:11-15 </a:t>
            </a:r>
            <a:r>
              <a:rPr lang="pl-PL" sz="1800" i="0" dirty="0" err="1"/>
              <a:t>tpn</a:t>
            </a:r>
            <a:r>
              <a:rPr lang="pl-PL" sz="1800" i="0" dirty="0"/>
              <a:t>)</a:t>
            </a:r>
            <a:endParaRPr lang="pl-PL" sz="1600" i="0" dirty="0"/>
          </a:p>
        </p:txBody>
      </p:sp>
    </p:spTree>
    <p:extLst>
      <p:ext uri="{BB962C8B-B14F-4D97-AF65-F5344CB8AC3E}">
        <p14:creationId xmlns:p14="http://schemas.microsoft.com/office/powerpoint/2010/main" val="302735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>
            <a:extLst>
              <a:ext uri="{FF2B5EF4-FFF2-40B4-BE49-F238E27FC236}">
                <a16:creationId xmlns:a16="http://schemas.microsoft.com/office/drawing/2014/main" id="{625F2747-044D-2A48-AF37-8259D9854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sz="5900" dirty="0"/>
              <a:t>Obraz prawdy 2 i 3D</a:t>
            </a:r>
            <a:endParaRPr lang="pl-PL" altLang="pl-PL" dirty="0"/>
          </a:p>
        </p:txBody>
      </p:sp>
      <p:sp>
        <p:nvSpPr>
          <p:cNvPr id="6147" name="Symbol zastępczy zawartości 2">
            <a:extLst>
              <a:ext uri="{FF2B5EF4-FFF2-40B4-BE49-F238E27FC236}">
                <a16:creationId xmlns:a16="http://schemas.microsoft.com/office/drawing/2014/main" id="{BF017153-2399-344E-980F-88CF1FED70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pl-PL" altLang="pl-PL" sz="2000" dirty="0"/>
              <a:t>-&gt; 4q2021 w projekcie prawda nowe podejście</a:t>
            </a:r>
          </a:p>
          <a:p>
            <a:pPr algn="r" eaLnBrk="1" hangingPunct="1"/>
            <a:endParaRPr lang="pl-PL" altLang="pl-PL" sz="2000" dirty="0"/>
          </a:p>
          <a:p>
            <a:pPr algn="r" eaLnBrk="1" hangingPunct="1"/>
            <a:r>
              <a:rPr lang="pl-PL" altLang="pl-PL" sz="2000" dirty="0"/>
              <a:t>Wojtek Apel, 601425019, </a:t>
            </a:r>
            <a:r>
              <a:rPr lang="pl-PL" altLang="pl-PL" sz="2000" dirty="0" err="1"/>
              <a:t>wojtek@pp.org.pl</a:t>
            </a:r>
            <a:endParaRPr lang="pl-PL" altLang="pl-PL" sz="2000" dirty="0"/>
          </a:p>
        </p:txBody>
      </p:sp>
      <p:pic>
        <p:nvPicPr>
          <p:cNvPr id="6148" name="Obraz 3">
            <a:extLst>
              <a:ext uri="{FF2B5EF4-FFF2-40B4-BE49-F238E27FC236}">
                <a16:creationId xmlns:a16="http://schemas.microsoft.com/office/drawing/2014/main" id="{7B68DC30-58F9-3E45-B169-154D5C4A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4835526"/>
            <a:ext cx="13906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181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280415" y="1962615"/>
            <a:ext cx="1488480" cy="242893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nowonarodzony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0898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9" y="1690689"/>
            <a:ext cx="10515600" cy="5054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i="0" dirty="0"/>
              <a:t>Z Chrystusem jestem przybity do krzyża i żyję już nie ja, lecz żyje we mnie Chrystus; a to, że teraz żyję w ciele, żyję w wierze Syna Bożego, który mnie umiłował i wydał samego siebie za mnie.</a:t>
            </a:r>
          </a:p>
          <a:p>
            <a:pPr marL="0" indent="0">
              <a:buNone/>
            </a:pPr>
            <a:r>
              <a:rPr lang="pl-PL" sz="1800" i="0" dirty="0"/>
              <a:t>(Gal 2:20 </a:t>
            </a:r>
            <a:r>
              <a:rPr lang="pl-PL" sz="1800" i="0" dirty="0" err="1"/>
              <a:t>tpnp</a:t>
            </a:r>
            <a:r>
              <a:rPr lang="pl-PL" sz="1800" i="0" dirty="0"/>
              <a:t>)</a:t>
            </a:r>
          </a:p>
          <a:p>
            <a:pPr marL="0" indent="0">
              <a:buNone/>
            </a:pPr>
            <a:endParaRPr lang="pl-PL" i="0" baseline="30000" dirty="0"/>
          </a:p>
          <a:p>
            <a:pPr marL="0" indent="0">
              <a:buNone/>
            </a:pPr>
            <a:r>
              <a:rPr lang="pl-PL" i="0" dirty="0"/>
              <a:t>Człowiek duchowy (</a:t>
            </a:r>
            <a:r>
              <a:rPr lang="el-GR" dirty="0" err="1"/>
              <a:t>πνευματικοις</a:t>
            </a:r>
            <a:r>
              <a:rPr lang="el-GR" dirty="0"/>
              <a:t> – </a:t>
            </a:r>
            <a:r>
              <a:rPr lang="pl-PL" dirty="0" err="1"/>
              <a:t>pneumatikois</a:t>
            </a:r>
            <a:r>
              <a:rPr lang="pl-PL" i="0" dirty="0"/>
              <a:t>) wprawdzie rozsądza to wszystko, lecz sam przez nikogo nie jest rozsądzany. </a:t>
            </a:r>
          </a:p>
          <a:p>
            <a:pPr marL="0" indent="0">
              <a:buNone/>
            </a:pPr>
            <a:r>
              <a:rPr lang="pl-PL" i="0" dirty="0"/>
              <a:t>Kto bowiem poznał myśl Pana, kto Go pouczy? Ale my mamy myśl Chrystusa.</a:t>
            </a:r>
          </a:p>
          <a:p>
            <a:pPr marL="0" indent="0">
              <a:buNone/>
            </a:pPr>
            <a:r>
              <a:rPr lang="pl-PL" sz="1800" i="0" dirty="0"/>
              <a:t>(1Kor 2:15n </a:t>
            </a:r>
            <a:r>
              <a:rPr lang="pl-PL" sz="1800" i="0" dirty="0" err="1"/>
              <a:t>tpnp</a:t>
            </a:r>
            <a:r>
              <a:rPr lang="pl-PL" sz="1800" i="0" dirty="0"/>
              <a:t>)</a:t>
            </a:r>
            <a:endParaRPr lang="pl-PL" sz="1600" i="0" dirty="0"/>
          </a:p>
        </p:txBody>
      </p:sp>
    </p:spTree>
    <p:extLst>
      <p:ext uri="{BB962C8B-B14F-4D97-AF65-F5344CB8AC3E}">
        <p14:creationId xmlns:p14="http://schemas.microsoft.com/office/powerpoint/2010/main" val="3721867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B74262-BECF-5C4F-857D-C2C66DA2B2C5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885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AC61B96-BF94-A743-BDFC-9798AD44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Epistemologia człowieka nowonarodzonego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C0F3173-EC67-1149-ACB5-CEE146034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 człowiek poznaje prawdę?</a:t>
            </a:r>
          </a:p>
          <a:p>
            <a:pPr lvl="1"/>
            <a:r>
              <a:rPr lang="pl-PL" dirty="0"/>
              <a:t>zmysłami - poprzez badanie świata.</a:t>
            </a:r>
          </a:p>
          <a:p>
            <a:pPr lvl="1"/>
            <a:r>
              <a:rPr lang="pl-PL" dirty="0"/>
              <a:t>duchowo - poprzez objawianie się Boga.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Trudne pytanie: </a:t>
            </a:r>
          </a:p>
          <a:p>
            <a:pPr lvl="1"/>
            <a:r>
              <a:rPr lang="pl-PL" dirty="0"/>
              <a:t>Czy czytanie Pisma Świętego jest badaniem czy objawieniem?</a:t>
            </a:r>
          </a:p>
          <a:p>
            <a:pPr lvl="1"/>
            <a:r>
              <a:rPr lang="pl-PL" dirty="0"/>
              <a:t>A może jest badaniem objawiania się Boga w przeszłości?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046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C816C5-2E3B-424E-886E-142AC217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/>
              <a:t>Wstawka z ”</a:t>
            </a:r>
            <a:r>
              <a:rPr lang="pl-PL" sz="4800" b="1" i="1" dirty="0"/>
              <a:t>morfologii chrześcijaństwa”</a:t>
            </a:r>
            <a:r>
              <a:rPr lang="pl-PL" sz="4800" b="1" dirty="0"/>
              <a:t> – trzy rodzaje ludzi.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469361-1401-4A40-98F9-28572496C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479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a 58">
            <a:extLst>
              <a:ext uri="{FF2B5EF4-FFF2-40B4-BE49-F238E27FC236}">
                <a16:creationId xmlns:a16="http://schemas.microsoft.com/office/drawing/2014/main" id="{D88AA65F-C137-EE4D-925F-6FACF270116E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61" name="Owal 60">
              <a:extLst>
                <a:ext uri="{FF2B5EF4-FFF2-40B4-BE49-F238E27FC236}">
                  <a16:creationId xmlns:a16="http://schemas.microsoft.com/office/drawing/2014/main" id="{E4A46DDA-6DC4-8646-B60F-182C780786B0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73" name="PoleTekstowe 48">
              <a:extLst>
                <a:ext uri="{FF2B5EF4-FFF2-40B4-BE49-F238E27FC236}">
                  <a16:creationId xmlns:a16="http://schemas.microsoft.com/office/drawing/2014/main" id="{395081A0-A280-FF43-98A7-1376FBD08261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Procesy informacyjne</a:t>
            </a:r>
            <a:br>
              <a:rPr lang="pl-PL" sz="3600" dirty="0"/>
            </a:br>
            <a:r>
              <a:rPr lang="pl-PL" sz="3600" dirty="0"/>
              <a:t>w człowieku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5232A7-7FD8-6540-B157-71AFA518BE71}"/>
              </a:ext>
            </a:extLst>
          </p:cNvPr>
          <p:cNvSpPr txBox="1"/>
          <p:nvPr/>
        </p:nvSpPr>
        <p:spPr>
          <a:xfrm>
            <a:off x="4105744" y="4075645"/>
            <a:ext cx="10880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481ED42C-CFAE-3F43-BB64-B8EE20C63FD6}"/>
              </a:ext>
            </a:extLst>
          </p:cNvPr>
          <p:cNvSpPr txBox="1"/>
          <p:nvPr/>
        </p:nvSpPr>
        <p:spPr>
          <a:xfrm>
            <a:off x="3968536" y="4303525"/>
            <a:ext cx="1098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2F649458-7EF3-ED4F-9FD3-99547F3FD405}"/>
              </a:ext>
            </a:extLst>
          </p:cNvPr>
          <p:cNvSpPr txBox="1"/>
          <p:nvPr/>
        </p:nvSpPr>
        <p:spPr>
          <a:xfrm rot="530377">
            <a:off x="5511206" y="4049367"/>
            <a:ext cx="13540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EB906F3A-6735-E446-9D04-4D29C15C97FF}"/>
              </a:ext>
            </a:extLst>
          </p:cNvPr>
          <p:cNvSpPr txBox="1"/>
          <p:nvPr/>
        </p:nvSpPr>
        <p:spPr>
          <a:xfrm rot="20248007">
            <a:off x="6255813" y="3798025"/>
            <a:ext cx="122119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76F64872-F912-5544-9B87-1CDECC71A343}"/>
              </a:ext>
            </a:extLst>
          </p:cNvPr>
          <p:cNvSpPr txBox="1"/>
          <p:nvPr/>
        </p:nvSpPr>
        <p:spPr>
          <a:xfrm rot="18575417">
            <a:off x="5185958" y="4457539"/>
            <a:ext cx="8762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6D9C0090-D014-8A4D-9A0E-A8595A69CDB3}"/>
              </a:ext>
            </a:extLst>
          </p:cNvPr>
          <p:cNvSpPr txBox="1"/>
          <p:nvPr/>
        </p:nvSpPr>
        <p:spPr>
          <a:xfrm rot="18592907">
            <a:off x="4257355" y="5149146"/>
            <a:ext cx="1353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2FB801CA-8E29-6849-8228-6AB963FC8B6B}"/>
              </a:ext>
            </a:extLst>
          </p:cNvPr>
          <p:cNvSpPr txBox="1"/>
          <p:nvPr/>
        </p:nvSpPr>
        <p:spPr>
          <a:xfrm rot="20725283">
            <a:off x="6525478" y="4056714"/>
            <a:ext cx="11139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indukcja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2A265FAE-A5F4-6D4C-B4F4-85FEA87A8FD2}"/>
              </a:ext>
            </a:extLst>
          </p:cNvPr>
          <p:cNvSpPr txBox="1"/>
          <p:nvPr/>
        </p:nvSpPr>
        <p:spPr>
          <a:xfrm rot="1062249">
            <a:off x="7477900" y="4101967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4DD76E87-7257-0943-AE07-7ECF9BAFA799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574C66AE-38AF-D544-8942-9770F57E0C5A}"/>
              </a:ext>
            </a:extLst>
          </p:cNvPr>
          <p:cNvSpPr txBox="1"/>
          <p:nvPr/>
        </p:nvSpPr>
        <p:spPr>
          <a:xfrm rot="20274387">
            <a:off x="8257562" y="4825704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działania</a:t>
            </a:r>
          </a:p>
        </p:txBody>
      </p:sp>
      <p:sp>
        <p:nvSpPr>
          <p:cNvPr id="74" name="Owal 29">
            <a:extLst>
              <a:ext uri="{FF2B5EF4-FFF2-40B4-BE49-F238E27FC236}">
                <a16:creationId xmlns:a16="http://schemas.microsoft.com/office/drawing/2014/main" id="{424D6B32-D15D-1648-9181-8893B9EED60A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</p:spTree>
    <p:extLst>
      <p:ext uri="{BB962C8B-B14F-4D97-AF65-F5344CB8AC3E}">
        <p14:creationId xmlns:p14="http://schemas.microsoft.com/office/powerpoint/2010/main" val="2207999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Procesy informacyjne</a:t>
            </a:r>
            <a:br>
              <a:rPr lang="pl-PL" sz="3600" dirty="0"/>
            </a:br>
            <a:r>
              <a:rPr lang="pl-PL" sz="3600" dirty="0"/>
              <a:t>w człowieku </a:t>
            </a:r>
            <a:r>
              <a:rPr lang="pl-PL" sz="3600" dirty="0" err="1"/>
              <a:t>nowozrodzonym</a:t>
            </a:r>
            <a:endParaRPr lang="pl-PL" sz="3600" dirty="0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6" name="Owal 29">
            <a:extLst>
              <a:ext uri="{FF2B5EF4-FFF2-40B4-BE49-F238E27FC236}">
                <a16:creationId xmlns:a16="http://schemas.microsoft.com/office/drawing/2014/main" id="{280D075B-EAAB-AD47-A342-697D28DB3BF9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37" name="Owal 29">
            <a:extLst>
              <a:ext uri="{FF2B5EF4-FFF2-40B4-BE49-F238E27FC236}">
                <a16:creationId xmlns:a16="http://schemas.microsoft.com/office/drawing/2014/main" id="{9B66C678-A656-7747-8364-279FFA4AF232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5E27D8D-FC73-BE46-9F20-C37D16CBADEF}"/>
              </a:ext>
            </a:extLst>
          </p:cNvPr>
          <p:cNvSpPr txBox="1"/>
          <p:nvPr/>
        </p:nvSpPr>
        <p:spPr>
          <a:xfrm>
            <a:off x="4105744" y="4075645"/>
            <a:ext cx="10880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9B103A60-38EF-234A-91EF-C04B016CFEDF}"/>
              </a:ext>
            </a:extLst>
          </p:cNvPr>
          <p:cNvSpPr txBox="1"/>
          <p:nvPr/>
        </p:nvSpPr>
        <p:spPr>
          <a:xfrm>
            <a:off x="3968536" y="4303525"/>
            <a:ext cx="1098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ACA80E20-DEE3-7D49-AF01-C1C50E6ABDD9}"/>
              </a:ext>
            </a:extLst>
          </p:cNvPr>
          <p:cNvSpPr txBox="1"/>
          <p:nvPr/>
        </p:nvSpPr>
        <p:spPr>
          <a:xfrm rot="530377">
            <a:off x="5511206" y="4049367"/>
            <a:ext cx="13540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CFE1B9BA-E8B6-5143-A47D-8E873C748DD5}"/>
              </a:ext>
            </a:extLst>
          </p:cNvPr>
          <p:cNvSpPr txBox="1"/>
          <p:nvPr/>
        </p:nvSpPr>
        <p:spPr>
          <a:xfrm rot="20248007">
            <a:off x="6255813" y="3798025"/>
            <a:ext cx="122119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DC8E327A-8FBC-574A-B921-72F37EC9EA1B}"/>
              </a:ext>
            </a:extLst>
          </p:cNvPr>
          <p:cNvSpPr txBox="1"/>
          <p:nvPr/>
        </p:nvSpPr>
        <p:spPr>
          <a:xfrm rot="18575417">
            <a:off x="5185958" y="4457539"/>
            <a:ext cx="8762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CCCC97FD-D130-BA49-A05B-6A24B25075AA}"/>
              </a:ext>
            </a:extLst>
          </p:cNvPr>
          <p:cNvSpPr txBox="1"/>
          <p:nvPr/>
        </p:nvSpPr>
        <p:spPr>
          <a:xfrm rot="18592907">
            <a:off x="4257355" y="5149146"/>
            <a:ext cx="1353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4819901-BD4F-8B43-9A97-9F2A53144A39}"/>
              </a:ext>
            </a:extLst>
          </p:cNvPr>
          <p:cNvSpPr txBox="1"/>
          <p:nvPr/>
        </p:nvSpPr>
        <p:spPr>
          <a:xfrm rot="1062249">
            <a:off x="7477900" y="4101967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723E9084-3DA0-DC43-A470-DEE820CFFBD9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9AE7F11D-2DD8-1D47-9599-C9C4409DFBF9}"/>
              </a:ext>
            </a:extLst>
          </p:cNvPr>
          <p:cNvSpPr txBox="1"/>
          <p:nvPr/>
        </p:nvSpPr>
        <p:spPr>
          <a:xfrm rot="20274387">
            <a:off x="8257562" y="4825704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działania</a:t>
            </a:r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8120D73C-B89D-2942-89C1-99712114F910}"/>
              </a:ext>
            </a:extLst>
          </p:cNvPr>
          <p:cNvSpPr txBox="1"/>
          <p:nvPr/>
        </p:nvSpPr>
        <p:spPr>
          <a:xfrm rot="18333730">
            <a:off x="7294735" y="2944013"/>
            <a:ext cx="11526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objawianie</a:t>
            </a:r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B211120D-2EED-2949-8711-5B8A2EA9CD7F}"/>
              </a:ext>
            </a:extLst>
          </p:cNvPr>
          <p:cNvSpPr txBox="1"/>
          <p:nvPr/>
        </p:nvSpPr>
        <p:spPr>
          <a:xfrm rot="21050604">
            <a:off x="5633267" y="2177795"/>
            <a:ext cx="11526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inspiracja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255D9509-2CE1-1848-AC2D-1A7A2A80E50E}"/>
              </a:ext>
            </a:extLst>
          </p:cNvPr>
          <p:cNvSpPr txBox="1"/>
          <p:nvPr/>
        </p:nvSpPr>
        <p:spPr>
          <a:xfrm rot="20725283">
            <a:off x="6525478" y="4056714"/>
            <a:ext cx="11139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indukcja</a:t>
            </a:r>
          </a:p>
        </p:txBody>
      </p:sp>
      <p:sp>
        <p:nvSpPr>
          <p:cNvPr id="75" name="Łuk 74">
            <a:extLst>
              <a:ext uri="{FF2B5EF4-FFF2-40B4-BE49-F238E27FC236}">
                <a16:creationId xmlns:a16="http://schemas.microsoft.com/office/drawing/2014/main" id="{FE319536-227D-774D-8B97-F0EFA7EA9C9A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6" name="Łącznik prosty 75">
            <a:extLst>
              <a:ext uri="{FF2B5EF4-FFF2-40B4-BE49-F238E27FC236}">
                <a16:creationId xmlns:a16="http://schemas.microsoft.com/office/drawing/2014/main" id="{E4716B9A-94B8-AA44-B9B8-F3BF48BE364A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>
            <a:extLst>
              <a:ext uri="{FF2B5EF4-FFF2-40B4-BE49-F238E27FC236}">
                <a16:creationId xmlns:a16="http://schemas.microsoft.com/office/drawing/2014/main" id="{5EBEE432-5651-BC48-8911-D4D3B5EB1492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0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73" grpId="0"/>
      <p:bldP spid="74" grpId="0"/>
      <p:bldP spid="7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Pojęcia, których używam</a:t>
            </a:r>
            <a:br>
              <a:rPr lang="pl-PL" dirty="0"/>
            </a:br>
            <a:r>
              <a:rPr lang="mr-IN" dirty="0"/>
              <a:t>…</a:t>
            </a:r>
            <a:r>
              <a:rPr lang="pl-PL" dirty="0"/>
              <a:t> i linki do </a:t>
            </a:r>
            <a:r>
              <a:rPr lang="pl-PL" i="1" dirty="0"/>
              <a:t>Blue </a:t>
            </a:r>
            <a:r>
              <a:rPr lang="pl-PL" i="1" dirty="0" err="1"/>
              <a:t>Letter</a:t>
            </a:r>
            <a:r>
              <a:rPr lang="pl-PL" i="1" dirty="0"/>
              <a:t> Biblie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Człowiek zmysłowy </a:t>
            </a:r>
            <a:br>
              <a:rPr lang="pl-PL" sz="2400" dirty="0"/>
            </a:br>
            <a:r>
              <a:rPr lang="pl-PL" sz="2400" dirty="0" err="1"/>
              <a:t>ψυχικός</a:t>
            </a:r>
            <a:r>
              <a:rPr lang="pl-PL" sz="2400" dirty="0"/>
              <a:t> </a:t>
            </a:r>
            <a:r>
              <a:rPr lang="pl-PL" sz="2400" dirty="0" err="1"/>
              <a:t>ἄνθρω</a:t>
            </a:r>
            <a:r>
              <a:rPr lang="pl-PL" sz="2400" dirty="0"/>
              <a:t>π</a:t>
            </a:r>
            <a:r>
              <a:rPr lang="pl-PL" sz="2400" dirty="0" err="1"/>
              <a:t>ος</a:t>
            </a:r>
            <a:r>
              <a:rPr lang="pl-PL" sz="2400" dirty="0"/>
              <a:t> - </a:t>
            </a:r>
            <a:r>
              <a:rPr lang="pl-PL" sz="2400" dirty="0" err="1"/>
              <a:t>psychikos</a:t>
            </a:r>
            <a:r>
              <a:rPr lang="pl-PL" sz="2400" dirty="0"/>
              <a:t> </a:t>
            </a:r>
            <a:r>
              <a:rPr lang="pl-PL" sz="2400" dirty="0" err="1"/>
              <a:t>anthrōpos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2"/>
              </a:rPr>
              <a:t>S5591</a:t>
            </a:r>
            <a:r>
              <a:rPr lang="pl-PL" sz="2400" dirty="0"/>
              <a:t> </a:t>
            </a:r>
            <a:r>
              <a:rPr lang="pl-PL" sz="2400" dirty="0">
                <a:hlinkClick r:id="rId3"/>
              </a:rPr>
              <a:t>S444</a:t>
            </a:r>
            <a:endParaRPr lang="pl-PL" sz="2400" dirty="0"/>
          </a:p>
          <a:p>
            <a:r>
              <a:rPr lang="pl-PL" sz="2400" dirty="0"/>
              <a:t>Człowiek duchowy</a:t>
            </a:r>
            <a:br>
              <a:rPr lang="pl-PL" sz="2400" dirty="0"/>
            </a:br>
            <a:r>
              <a:rPr lang="pl-PL" sz="2400" dirty="0"/>
              <a:t>π</a:t>
            </a:r>
            <a:r>
              <a:rPr lang="pl-PL" sz="2400" dirty="0" err="1"/>
              <a:t>νευμ</a:t>
            </a:r>
            <a:r>
              <a:rPr lang="pl-PL" sz="2400" dirty="0"/>
              <a:t>α</a:t>
            </a:r>
            <a:r>
              <a:rPr lang="pl-PL" sz="2400" dirty="0" err="1"/>
              <a:t>τικοις</a:t>
            </a:r>
            <a:r>
              <a:rPr lang="pl-PL" sz="2400" dirty="0"/>
              <a:t> – </a:t>
            </a:r>
            <a:r>
              <a:rPr lang="pl-PL" sz="2400" dirty="0" err="1"/>
              <a:t>pneumatikois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4"/>
              </a:rPr>
              <a:t>S4152</a:t>
            </a:r>
            <a:endParaRPr lang="pl-PL" sz="2400" dirty="0"/>
          </a:p>
          <a:p>
            <a:r>
              <a:rPr lang="pl-PL" sz="2400" dirty="0"/>
              <a:t>Człowiek cielesny </a:t>
            </a:r>
            <a:br>
              <a:rPr lang="pl-PL" sz="2400" dirty="0"/>
            </a:br>
            <a:r>
              <a:rPr lang="pl-PL" sz="2400" dirty="0" err="1"/>
              <a:t>σ</a:t>
            </a:r>
            <a:r>
              <a:rPr lang="pl-PL" sz="2400" dirty="0"/>
              <a:t>α</a:t>
            </a:r>
            <a:r>
              <a:rPr lang="pl-PL" sz="2400" dirty="0" err="1"/>
              <a:t>ρκικοις</a:t>
            </a:r>
            <a:r>
              <a:rPr lang="pl-PL" sz="2400" dirty="0"/>
              <a:t> - </a:t>
            </a:r>
            <a:r>
              <a:rPr lang="pl-PL" sz="2400" dirty="0" err="1"/>
              <a:t>sarkikois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5"/>
              </a:rPr>
              <a:t>S4559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86172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Trzy rodzaje ludzi wg 1Kor2:14-3:3</a:t>
            </a:r>
          </a:p>
        </p:txBody>
      </p:sp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ZGUBIENI</a:t>
            </a: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1700808"/>
            <a:ext cx="4047965" cy="480843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ODKUPIENI</a:t>
            </a:r>
          </a:p>
        </p:txBody>
      </p:sp>
      <p:sp>
        <p:nvSpPr>
          <p:cNvPr id="7" name="Prostokąt zaokrąglony 9"/>
          <p:cNvSpPr/>
          <p:nvPr/>
        </p:nvSpPr>
        <p:spPr>
          <a:xfrm>
            <a:off x="2135560" y="4493434"/>
            <a:ext cx="3574040" cy="1671870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6312025" y="2773522"/>
            <a:ext cx="4165357" cy="943511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duchowy</a:t>
            </a:r>
          </a:p>
          <a:p>
            <a:r>
              <a:rPr lang="el-GR" sz="2400" i="1" dirty="0" err="1"/>
              <a:t>πνευματικος</a:t>
            </a:r>
            <a:r>
              <a:rPr lang="pl-PL" sz="2400" i="1" dirty="0"/>
              <a:t> </a:t>
            </a:r>
            <a:r>
              <a:rPr lang="pl-PL" sz="2400" i="1" dirty="0" err="1"/>
              <a:t>pneumatikos</a:t>
            </a:r>
            <a:endParaRPr lang="pl-PL" sz="2400" b="1" dirty="0"/>
          </a:p>
        </p:txBody>
      </p:sp>
      <p:sp>
        <p:nvSpPr>
          <p:cNvPr id="10" name="Prostokąt zaokrąglony 10"/>
          <p:cNvSpPr/>
          <p:nvPr/>
        </p:nvSpPr>
        <p:spPr>
          <a:xfrm>
            <a:off x="5947920" y="4869161"/>
            <a:ext cx="2956392" cy="1979533"/>
          </a:xfrm>
          <a:prstGeom prst="roundRect">
            <a:avLst>
              <a:gd name="adj" fmla="val 36005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cielesny </a:t>
            </a:r>
          </a:p>
          <a:p>
            <a:r>
              <a:rPr lang="el-GR" sz="2400" i="1" dirty="0" err="1"/>
              <a:t>σαρκικοις</a:t>
            </a:r>
            <a:br>
              <a:rPr lang="pl-PL" sz="2400" i="1" dirty="0"/>
            </a:br>
            <a:r>
              <a:rPr lang="pl-PL" sz="2400" i="1" dirty="0" err="1"/>
              <a:t>sarkikois</a:t>
            </a:r>
            <a:endParaRPr lang="pl-PL" sz="2400" i="1" dirty="0"/>
          </a:p>
          <a:p>
            <a:r>
              <a:rPr lang="pl-PL" sz="2400" b="1" dirty="0"/>
              <a:t>1Kor 3:3</a:t>
            </a: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889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571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Tekstowe 11"/>
          <p:cNvSpPr txBox="1"/>
          <p:nvPr/>
        </p:nvSpPr>
        <p:spPr>
          <a:xfrm>
            <a:off x="3831423" y="338178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6246889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14" name="PoleTekstowe 13"/>
          <p:cNvSpPr txBox="1"/>
          <p:nvPr/>
        </p:nvSpPr>
        <p:spPr>
          <a:xfrm>
            <a:off x="8688288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2135560" y="2276872"/>
            <a:ext cx="3799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Ludzie naturalni (zmysłowi)</a:t>
            </a:r>
            <a:br>
              <a:rPr lang="pl-PL" sz="2400" b="1" dirty="0"/>
            </a:br>
            <a:r>
              <a:rPr lang="pl-PL" sz="2400" i="1" dirty="0"/>
              <a:t> </a:t>
            </a:r>
            <a:r>
              <a:rPr lang="pl-PL" sz="2400" i="1" dirty="0" err="1"/>
              <a:t>ψυχικός</a:t>
            </a:r>
            <a:r>
              <a:rPr lang="pl-PL" sz="2400" i="1" dirty="0"/>
              <a:t> </a:t>
            </a:r>
            <a:r>
              <a:rPr lang="pl-PL" sz="2400" i="1" dirty="0" err="1"/>
              <a:t>ἄνθρω</a:t>
            </a:r>
            <a:r>
              <a:rPr lang="pl-PL" sz="2400" i="1" dirty="0"/>
              <a:t>π</a:t>
            </a:r>
            <a:r>
              <a:rPr lang="pl-PL" sz="2400" i="1" dirty="0" err="1"/>
              <a:t>ος</a:t>
            </a:r>
            <a:r>
              <a:rPr lang="pl-PL" sz="2400" i="1" dirty="0"/>
              <a:t>, </a:t>
            </a:r>
            <a:r>
              <a:rPr lang="pl-PL" sz="2400" i="1" dirty="0" err="1"/>
              <a:t>psychikos</a:t>
            </a:r>
            <a:r>
              <a:rPr lang="pl-PL" sz="2400" i="1" dirty="0"/>
              <a:t> </a:t>
            </a:r>
            <a:r>
              <a:rPr lang="pl-PL" sz="2400" i="1" dirty="0" err="1"/>
              <a:t>anthrōpos</a:t>
            </a:r>
            <a:r>
              <a:rPr lang="pl-PL" sz="2400" i="1" dirty="0"/>
              <a:t> </a:t>
            </a:r>
            <a:br>
              <a:rPr lang="pl-PL" sz="2400" b="1" dirty="0"/>
            </a:br>
            <a:r>
              <a:rPr lang="pl-PL" sz="2400" b="1" dirty="0"/>
              <a:t>1Kor 2:14</a:t>
            </a:r>
          </a:p>
          <a:p>
            <a:endParaRPr lang="pl-PL" sz="2400" b="1" dirty="0"/>
          </a:p>
        </p:txBody>
      </p:sp>
      <p:sp>
        <p:nvSpPr>
          <p:cNvPr id="15" name="Prostokąt zaokrąglony 10">
            <a:extLst>
              <a:ext uri="{FF2B5EF4-FFF2-40B4-BE49-F238E27FC236}">
                <a16:creationId xmlns:a16="http://schemas.microsoft.com/office/drawing/2014/main" id="{6EF0438B-4C89-A241-9C66-924D0A1EA807}"/>
              </a:ext>
            </a:extLst>
          </p:cNvPr>
          <p:cNvSpPr/>
          <p:nvPr/>
        </p:nvSpPr>
        <p:spPr>
          <a:xfrm>
            <a:off x="7671787" y="3636686"/>
            <a:ext cx="1816785" cy="524173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1Kor 2:15</a:t>
            </a:r>
          </a:p>
        </p:txBody>
      </p:sp>
    </p:spTree>
    <p:extLst>
      <p:ext uri="{BB962C8B-B14F-4D97-AF65-F5344CB8AC3E}">
        <p14:creationId xmlns:p14="http://schemas.microsoft.com/office/powerpoint/2010/main" val="1526200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Człowiek zmysłowy, człowiek duchowy</a:t>
            </a:r>
            <a:br>
              <a:rPr lang="pl-PL" dirty="0"/>
            </a:br>
            <a:r>
              <a:rPr lang="pl-PL" dirty="0"/>
              <a:t>w EIB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i="1" baseline="30000" dirty="0"/>
              <a:t>(14)</a:t>
            </a:r>
            <a:r>
              <a:rPr lang="pl-PL" i="1" dirty="0"/>
              <a:t> Człowiek </a:t>
            </a:r>
            <a:r>
              <a:rPr lang="pl-PL" b="1" i="1" dirty="0"/>
              <a:t>zmysłowy</a:t>
            </a:r>
            <a:r>
              <a:rPr lang="pl-PL" i="1" dirty="0"/>
              <a:t> nie przyjmuje spraw Ducha Bożego. Są one dla niego głupstwem, nie jest w stanie ich pojąć, gdyż trzeba je duchowo rozsądzać.</a:t>
            </a:r>
          </a:p>
          <a:p>
            <a:pPr marL="0" indent="0">
              <a:buNone/>
            </a:pPr>
            <a:r>
              <a:rPr lang="pl-PL" i="1" baseline="30000" dirty="0"/>
              <a:t>(15)</a:t>
            </a:r>
            <a:r>
              <a:rPr lang="pl-PL" i="1" dirty="0"/>
              <a:t> Człowiek </a:t>
            </a:r>
            <a:r>
              <a:rPr lang="pl-PL" b="1" i="1" dirty="0"/>
              <a:t>duchowy</a:t>
            </a:r>
            <a:r>
              <a:rPr lang="pl-PL" i="1" dirty="0"/>
              <a:t> natomiast rozsądza wszystko, sam jednak pozostaje poza ocenami. </a:t>
            </a:r>
            <a:r>
              <a:rPr lang="pl-PL" i="1" baseline="30000" dirty="0"/>
              <a:t>(16)</a:t>
            </a:r>
            <a:r>
              <a:rPr lang="pl-PL" i="1" dirty="0"/>
              <a:t> Bo kto poznał myśl Pana , tak by Go pouczać? </a:t>
            </a:r>
          </a:p>
          <a:p>
            <a:pPr marL="0" indent="0">
              <a:buNone/>
            </a:pPr>
            <a:r>
              <a:rPr lang="pl-PL" i="1" dirty="0"/>
              <a:t>My natomiast jesteśmy myśli Chrystusowej.</a:t>
            </a:r>
          </a:p>
          <a:p>
            <a:pPr marL="0" indent="0">
              <a:buNone/>
            </a:pPr>
            <a:r>
              <a:rPr lang="pl-PL" i="1" dirty="0"/>
              <a:t>				 1Kor 2:14-16 </a:t>
            </a:r>
            <a:r>
              <a:rPr lang="pl-PL" i="1" dirty="0" err="1"/>
              <a:t>eib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26656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A5798A-7E37-2340-B8B3-95A64F7AC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jest prawdą?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EFA61A-0C86-A747-945B-E58003E7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22" y="1467678"/>
            <a:ext cx="5211418" cy="521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83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Dwie kluczowe decyzje </a:t>
            </a:r>
            <a:br>
              <a:rPr lang="pl-PL" dirty="0"/>
            </a:br>
            <a:r>
              <a:rPr lang="pl-PL" dirty="0"/>
              <a:t>w życiu ucznia Jezusa</a:t>
            </a:r>
          </a:p>
        </p:txBody>
      </p:sp>
      <p:sp>
        <p:nvSpPr>
          <p:cNvPr id="30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DUCHOWO MARTWE</a:t>
            </a:r>
          </a:p>
        </p:txBody>
      </p:sp>
      <p:sp>
        <p:nvSpPr>
          <p:cNvPr id="31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DUCHEM OŻYWIONE</a:t>
            </a:r>
          </a:p>
        </p:txBody>
      </p:sp>
      <p:sp>
        <p:nvSpPr>
          <p:cNvPr id="34" name="Prostokąt zaokrąglony 9"/>
          <p:cNvSpPr/>
          <p:nvPr/>
        </p:nvSpPr>
        <p:spPr>
          <a:xfrm>
            <a:off x="2143116" y="4025586"/>
            <a:ext cx="1598969" cy="1347631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35" name="Prostokąt zaokrąglony 10"/>
          <p:cNvSpPr/>
          <p:nvPr/>
        </p:nvSpPr>
        <p:spPr>
          <a:xfrm>
            <a:off x="6219773" y="4025586"/>
            <a:ext cx="1407688" cy="1347631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Duchowe</a:t>
            </a:r>
            <a:br>
              <a:rPr lang="pl-PL" dirty="0">
                <a:solidFill>
                  <a:srgbClr val="2D3436"/>
                </a:solidFill>
              </a:rPr>
            </a:br>
            <a:r>
              <a:rPr lang="pl-PL" dirty="0">
                <a:solidFill>
                  <a:srgbClr val="2D3436"/>
                </a:solidFill>
              </a:rPr>
              <a:t>dzieci</a:t>
            </a:r>
          </a:p>
          <a:p>
            <a:pPr algn="ctr"/>
            <a:r>
              <a:rPr lang="el-GR" sz="1200" i="1" dirty="0" err="1">
                <a:solidFill>
                  <a:srgbClr val="2D3436"/>
                </a:solidFill>
              </a:rPr>
              <a:t>σαρκικοις</a:t>
            </a:r>
            <a:br>
              <a:rPr lang="el-GR" sz="1200" i="1" dirty="0">
                <a:solidFill>
                  <a:srgbClr val="2D3436"/>
                </a:solidFill>
              </a:rPr>
            </a:br>
            <a:r>
              <a:rPr lang="pl-PL" sz="1200" i="1" dirty="0" err="1">
                <a:solidFill>
                  <a:srgbClr val="2D3436"/>
                </a:solidFill>
              </a:rPr>
              <a:t>sarkikois</a:t>
            </a:r>
            <a:endParaRPr lang="pl-PL" sz="1200" i="1" dirty="0">
              <a:solidFill>
                <a:srgbClr val="2D3436"/>
              </a:solidFill>
            </a:endParaRPr>
          </a:p>
        </p:txBody>
      </p:sp>
      <p:sp>
        <p:nvSpPr>
          <p:cNvPr id="36" name="Prostokąt zaokrąglony 10"/>
          <p:cNvSpPr/>
          <p:nvPr/>
        </p:nvSpPr>
        <p:spPr>
          <a:xfrm>
            <a:off x="8400256" y="4025586"/>
            <a:ext cx="1656956" cy="1347631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/>
              <a:t>Ludzie duchowi</a:t>
            </a:r>
          </a:p>
          <a:p>
            <a:pPr algn="ctr"/>
            <a:r>
              <a:rPr lang="el-GR" sz="1200" i="1" dirty="0" err="1"/>
              <a:t>πνευματικος</a:t>
            </a:r>
            <a:r>
              <a:rPr lang="pl-PL" sz="1200" i="1" dirty="0"/>
              <a:t> </a:t>
            </a:r>
            <a:r>
              <a:rPr lang="el-GR" sz="1200" i="1" dirty="0"/>
              <a:t> </a:t>
            </a:r>
            <a:r>
              <a:rPr lang="pl-PL" sz="1200" i="1" dirty="0" err="1"/>
              <a:t>pneumatikos</a:t>
            </a:r>
            <a:endParaRPr lang="pl-PL" sz="1200" i="1" dirty="0"/>
          </a:p>
        </p:txBody>
      </p:sp>
      <p:cxnSp>
        <p:nvCxnSpPr>
          <p:cNvPr id="22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Tekstowe 22"/>
          <p:cNvSpPr txBox="1"/>
          <p:nvPr/>
        </p:nvSpPr>
        <p:spPr>
          <a:xfrm>
            <a:off x="2157908" y="2590632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27" name="PoleTekstowe 26"/>
          <p:cNvSpPr txBox="1"/>
          <p:nvPr/>
        </p:nvSpPr>
        <p:spPr>
          <a:xfrm>
            <a:off x="7627461" y="2908349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38" name="PoleTekstowe 37"/>
          <p:cNvSpPr txBox="1"/>
          <p:nvPr/>
        </p:nvSpPr>
        <p:spPr>
          <a:xfrm>
            <a:off x="6476283" y="5252214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50" name="Strzałka w prawo 49"/>
          <p:cNvSpPr/>
          <p:nvPr/>
        </p:nvSpPr>
        <p:spPr>
          <a:xfrm>
            <a:off x="7401492" y="4377947"/>
            <a:ext cx="1214789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8268079-6877-8046-AF37-F8E47AFA9610}"/>
              </a:ext>
            </a:extLst>
          </p:cNvPr>
          <p:cNvSpPr txBox="1"/>
          <p:nvPr/>
        </p:nvSpPr>
        <p:spPr>
          <a:xfrm>
            <a:off x="3572375" y="3363070"/>
            <a:ext cx="162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err="1"/>
              <a:t>ψυχικός</a:t>
            </a:r>
            <a:r>
              <a:rPr lang="pl-PL" sz="1200" i="1" dirty="0"/>
              <a:t> </a:t>
            </a:r>
            <a:r>
              <a:rPr lang="pl-PL" sz="1200" i="1" dirty="0" err="1"/>
              <a:t>ἄνθρω</a:t>
            </a:r>
            <a:r>
              <a:rPr lang="pl-PL" sz="1200" i="1" dirty="0"/>
              <a:t>π</a:t>
            </a:r>
            <a:r>
              <a:rPr lang="pl-PL" sz="1200" i="1" dirty="0" err="1"/>
              <a:t>ος</a:t>
            </a:r>
            <a:endParaRPr lang="pl-PL" sz="1200" i="1" dirty="0"/>
          </a:p>
          <a:p>
            <a:r>
              <a:rPr lang="pl-PL" sz="1200" i="1" dirty="0" err="1"/>
              <a:t>psychikos</a:t>
            </a:r>
            <a:r>
              <a:rPr lang="pl-PL" sz="1200" i="1" dirty="0"/>
              <a:t> </a:t>
            </a:r>
            <a:r>
              <a:rPr lang="pl-PL" sz="1200" i="1" dirty="0" err="1"/>
              <a:t>anthrōpos</a:t>
            </a:r>
            <a:r>
              <a:rPr lang="pl-PL" sz="1200" i="1" dirty="0"/>
              <a:t> </a:t>
            </a:r>
          </a:p>
        </p:txBody>
      </p:sp>
      <p:sp>
        <p:nvSpPr>
          <p:cNvPr id="37" name="Objaśnienie prostokątne zaokrąglone 36">
            <a:extLst>
              <a:ext uri="{FF2B5EF4-FFF2-40B4-BE49-F238E27FC236}">
                <a16:creationId xmlns:a16="http://schemas.microsoft.com/office/drawing/2014/main" id="{A92F02DF-0756-BB47-83DB-1014017A2AAB}"/>
              </a:ext>
            </a:extLst>
          </p:cNvPr>
          <p:cNvSpPr/>
          <p:nvPr/>
        </p:nvSpPr>
        <p:spPr>
          <a:xfrm>
            <a:off x="8216953" y="5605819"/>
            <a:ext cx="2274746" cy="792088"/>
          </a:xfrm>
          <a:prstGeom prst="wedgeRoundRectCallout">
            <a:avLst>
              <a:gd name="adj1" fmla="val -64281"/>
              <a:gd name="adj2" fmla="val -1811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oddaniu Bogu ciała </a:t>
            </a:r>
            <a:r>
              <a:rPr lang="pl-PL" dirty="0" err="1">
                <a:solidFill>
                  <a:schemeClr val="tx1"/>
                </a:solidFill>
              </a:rPr>
              <a:t>Rz</a:t>
            </a:r>
            <a:r>
              <a:rPr lang="pl-PL" dirty="0">
                <a:solidFill>
                  <a:schemeClr val="tx1"/>
                </a:solidFill>
              </a:rPr>
              <a:t> 12:1</a:t>
            </a:r>
          </a:p>
        </p:txBody>
      </p:sp>
      <p:sp>
        <p:nvSpPr>
          <p:cNvPr id="39" name="Strzałka w prawo 38">
            <a:extLst>
              <a:ext uri="{FF2B5EF4-FFF2-40B4-BE49-F238E27FC236}">
                <a16:creationId xmlns:a16="http://schemas.microsoft.com/office/drawing/2014/main" id="{C873B2E2-F79C-3144-B690-21EDF4887A0B}"/>
              </a:ext>
            </a:extLst>
          </p:cNvPr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0" name="Strzałka w prawo 39">
            <a:extLst>
              <a:ext uri="{FF2B5EF4-FFF2-40B4-BE49-F238E27FC236}">
                <a16:creationId xmlns:a16="http://schemas.microsoft.com/office/drawing/2014/main" id="{4381A8FB-18F4-9A40-8F07-DC34BCD10B39}"/>
              </a:ext>
            </a:extLst>
          </p:cNvPr>
          <p:cNvSpPr/>
          <p:nvPr/>
        </p:nvSpPr>
        <p:spPr>
          <a:xfrm>
            <a:off x="3659827" y="4780574"/>
            <a:ext cx="275203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9" name="Strzałka w prawo 48">
            <a:extLst>
              <a:ext uri="{FF2B5EF4-FFF2-40B4-BE49-F238E27FC236}">
                <a16:creationId xmlns:a16="http://schemas.microsoft.com/office/drawing/2014/main" id="{46C6519E-01A5-4249-8FF9-13F57DF65506}"/>
              </a:ext>
            </a:extLst>
          </p:cNvPr>
          <p:cNvSpPr/>
          <p:nvPr/>
        </p:nvSpPr>
        <p:spPr>
          <a:xfrm rot="763961">
            <a:off x="4626029" y="4223844"/>
            <a:ext cx="1818804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Objaśnienie prostokątne zaokrąglone 19">
            <a:extLst>
              <a:ext uri="{FF2B5EF4-FFF2-40B4-BE49-F238E27FC236}">
                <a16:creationId xmlns:a16="http://schemas.microsoft.com/office/drawing/2014/main" id="{4BECA297-DF4C-574F-93D2-330A0AC7DAB0}"/>
              </a:ext>
            </a:extLst>
          </p:cNvPr>
          <p:cNvSpPr/>
          <p:nvPr/>
        </p:nvSpPr>
        <p:spPr>
          <a:xfrm>
            <a:off x="3503712" y="5605819"/>
            <a:ext cx="2274746" cy="792088"/>
          </a:xfrm>
          <a:prstGeom prst="wedgeRoundRectCallout">
            <a:avLst>
              <a:gd name="adj1" fmla="val 63502"/>
              <a:gd name="adj2" fmla="val -1613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uwierzeniu w Jezusa Ef 1:13</a:t>
            </a:r>
          </a:p>
        </p:txBody>
      </p:sp>
    </p:spTree>
    <p:extLst>
      <p:ext uri="{BB962C8B-B14F-4D97-AF65-F5344CB8AC3E}">
        <p14:creationId xmlns:p14="http://schemas.microsoft.com/office/powerpoint/2010/main" val="3927894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FA30E-246C-7E4E-9CB0-38DACDD8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Robocze – próba </a:t>
            </a:r>
            <a:r>
              <a:rPr lang="pl-PL" dirty="0" err="1"/>
              <a:t>duskusji</a:t>
            </a:r>
            <a:r>
              <a:rPr lang="pl-PL" dirty="0"/>
              <a:t> kolorów</a:t>
            </a:r>
            <a:br>
              <a:rPr lang="pl-PL" dirty="0"/>
            </a:br>
            <a:r>
              <a:rPr lang="pl-PL" dirty="0"/>
              <a:t>marzec 2023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AB8199-2E71-BB44-8D6A-C71277C3E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5521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ytuł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Uzgodnienie kolorów, 3 marca 2023</a:t>
            </a:r>
          </a:p>
        </p:txBody>
      </p:sp>
      <p:grpSp>
        <p:nvGrpSpPr>
          <p:cNvPr id="13" name="Grupa 12"/>
          <p:cNvGrpSpPr/>
          <p:nvPr/>
        </p:nvGrpSpPr>
        <p:grpSpPr>
          <a:xfrm>
            <a:off x="838200" y="2092960"/>
            <a:ext cx="3423749" cy="3490525"/>
            <a:chOff x="7139977" y="1690688"/>
            <a:chExt cx="2691926" cy="2715662"/>
          </a:xfrm>
        </p:grpSpPr>
        <p:grpSp>
          <p:nvGrpSpPr>
            <p:cNvPr id="24" name="Grupa 23"/>
            <p:cNvGrpSpPr/>
            <p:nvPr/>
          </p:nvGrpSpPr>
          <p:grpSpPr>
            <a:xfrm>
              <a:off x="7139977" y="1690688"/>
              <a:ext cx="2691926" cy="2715662"/>
              <a:chOff x="7139977" y="1690688"/>
              <a:chExt cx="2691926" cy="2715662"/>
            </a:xfrm>
          </p:grpSpPr>
          <p:sp>
            <p:nvSpPr>
              <p:cNvPr id="28" name="Dowolny kształt 27"/>
              <p:cNvSpPr/>
              <p:nvPr/>
            </p:nvSpPr>
            <p:spPr>
              <a:xfrm flipH="1" flipV="1">
                <a:off x="7139977" y="1690688"/>
                <a:ext cx="2691926" cy="2715662"/>
              </a:xfrm>
              <a:custGeom>
                <a:avLst/>
                <a:gdLst>
                  <a:gd name="connsiteX0" fmla="*/ 2275840 w 4551680"/>
                  <a:gd name="connsiteY0" fmla="*/ 0 h 4551680"/>
                  <a:gd name="connsiteX1" fmla="*/ 4246775 w 4551680"/>
                  <a:gd name="connsiteY1" fmla="*/ 1137920 h 4551680"/>
                  <a:gd name="connsiteX2" fmla="*/ 4246775 w 4551680"/>
                  <a:gd name="connsiteY2" fmla="*/ 3413760 h 4551680"/>
                  <a:gd name="connsiteX3" fmla="*/ 2275840 w 4551680"/>
                  <a:gd name="connsiteY3" fmla="*/ 2275840 h 4551680"/>
                  <a:gd name="connsiteX4" fmla="*/ 2275840 w 4551680"/>
                  <a:gd name="connsiteY4" fmla="*/ 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680" h="4551680">
                    <a:moveTo>
                      <a:pt x="2275840" y="0"/>
                    </a:moveTo>
                    <a:cubicBezTo>
                      <a:pt x="3088919" y="0"/>
                      <a:pt x="3840236" y="433773"/>
                      <a:pt x="4246775" y="1137920"/>
                    </a:cubicBezTo>
                    <a:cubicBezTo>
                      <a:pt x="4653315" y="1842067"/>
                      <a:pt x="4653315" y="2709613"/>
                      <a:pt x="4246775" y="3413760"/>
                    </a:cubicBezTo>
                    <a:lnTo>
                      <a:pt x="2275840" y="2275840"/>
                    </a:lnTo>
                    <a:lnTo>
                      <a:pt x="2275840" y="0"/>
                    </a:lnTo>
                    <a:close/>
                  </a:path>
                </a:pathLst>
              </a:custGeom>
              <a:solidFill>
                <a:srgbClr val="FCDEF3"/>
              </a:solidFill>
              <a:ln>
                <a:solidFill>
                  <a:srgbClr val="DD73BC"/>
                </a:solidFill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pl-PL" sz="3200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Dowolny kształt 28"/>
              <p:cNvSpPr/>
              <p:nvPr/>
            </p:nvSpPr>
            <p:spPr>
              <a:xfrm flipH="1" flipV="1">
                <a:off x="7139977" y="1690688"/>
                <a:ext cx="2691926" cy="2715662"/>
              </a:xfrm>
              <a:custGeom>
                <a:avLst/>
                <a:gdLst>
                  <a:gd name="connsiteX0" fmla="*/ 4246775 w 4551680"/>
                  <a:gd name="connsiteY0" fmla="*/ 3413760 h 4551680"/>
                  <a:gd name="connsiteX1" fmla="*/ 2275840 w 4551680"/>
                  <a:gd name="connsiteY1" fmla="*/ 4551680 h 4551680"/>
                  <a:gd name="connsiteX2" fmla="*/ 304905 w 4551680"/>
                  <a:gd name="connsiteY2" fmla="*/ 3413760 h 4551680"/>
                  <a:gd name="connsiteX3" fmla="*/ 2275840 w 4551680"/>
                  <a:gd name="connsiteY3" fmla="*/ 2275840 h 4551680"/>
                  <a:gd name="connsiteX4" fmla="*/ 4246775 w 4551680"/>
                  <a:gd name="connsiteY4" fmla="*/ 341376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680" h="4551680">
                    <a:moveTo>
                      <a:pt x="4246775" y="3413760"/>
                    </a:moveTo>
                    <a:cubicBezTo>
                      <a:pt x="3840235" y="4117907"/>
                      <a:pt x="3088919" y="4551680"/>
                      <a:pt x="2275840" y="4551680"/>
                    </a:cubicBezTo>
                    <a:cubicBezTo>
                      <a:pt x="1462761" y="4551680"/>
                      <a:pt x="711444" y="4117907"/>
                      <a:pt x="304905" y="3413760"/>
                    </a:cubicBezTo>
                    <a:lnTo>
                      <a:pt x="2275840" y="2275840"/>
                    </a:lnTo>
                    <a:lnTo>
                      <a:pt x="4246775" y="3413760"/>
                    </a:lnTo>
                    <a:close/>
                  </a:path>
                </a:pathLst>
              </a:custGeom>
              <a:solidFill>
                <a:srgbClr val="F8F9BC"/>
              </a:solidFill>
              <a:ln>
                <a:solidFill>
                  <a:srgbClr val="BBAD1D"/>
                </a:solidFill>
              </a:ln>
            </p:spPr>
            <p:txBody>
              <a:bodyPr wrap="none"/>
              <a:lstStyle/>
              <a:p>
                <a:pPr algn="ctr">
                  <a:spcBef>
                    <a:spcPct val="50000"/>
                  </a:spcBef>
                </a:pPr>
                <a:endParaRPr lang="pl-PL" sz="32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Dowolny kształt 29"/>
              <p:cNvSpPr/>
              <p:nvPr/>
            </p:nvSpPr>
            <p:spPr>
              <a:xfrm flipH="1" flipV="1">
                <a:off x="7139977" y="1690688"/>
                <a:ext cx="2691926" cy="2715662"/>
              </a:xfrm>
              <a:custGeom>
                <a:avLst/>
                <a:gdLst>
                  <a:gd name="connsiteX0" fmla="*/ 304905 w 4551680"/>
                  <a:gd name="connsiteY0" fmla="*/ 3413760 h 4551680"/>
                  <a:gd name="connsiteX1" fmla="*/ 304905 w 4551680"/>
                  <a:gd name="connsiteY1" fmla="*/ 1137920 h 4551680"/>
                  <a:gd name="connsiteX2" fmla="*/ 2275840 w 4551680"/>
                  <a:gd name="connsiteY2" fmla="*/ 0 h 4551680"/>
                  <a:gd name="connsiteX3" fmla="*/ 2275840 w 4551680"/>
                  <a:gd name="connsiteY3" fmla="*/ 2275840 h 4551680"/>
                  <a:gd name="connsiteX4" fmla="*/ 304905 w 4551680"/>
                  <a:gd name="connsiteY4" fmla="*/ 341376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680" h="4551680">
                    <a:moveTo>
                      <a:pt x="304905" y="3413760"/>
                    </a:moveTo>
                    <a:cubicBezTo>
                      <a:pt x="-101635" y="2709613"/>
                      <a:pt x="-101635" y="1842067"/>
                      <a:pt x="304905" y="1137920"/>
                    </a:cubicBezTo>
                    <a:cubicBezTo>
                      <a:pt x="711445" y="433773"/>
                      <a:pt x="1462761" y="0"/>
                      <a:pt x="2275840" y="0"/>
                    </a:cubicBezTo>
                    <a:lnTo>
                      <a:pt x="2275840" y="2275840"/>
                    </a:lnTo>
                    <a:lnTo>
                      <a:pt x="304905" y="3413760"/>
                    </a:lnTo>
                    <a:close/>
                  </a:path>
                </a:pathLst>
              </a:custGeom>
              <a:solidFill>
                <a:srgbClr val="D5FFD4"/>
              </a:solidFill>
              <a:ln w="9525">
                <a:solidFill>
                  <a:srgbClr val="99D14D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pl-PL" sz="3200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endParaRPr>
              </a:p>
            </p:txBody>
          </p:sp>
        </p:grpSp>
        <p:sp>
          <p:nvSpPr>
            <p:cNvPr id="25" name="PoleTekstowe 24"/>
            <p:cNvSpPr txBox="1"/>
            <p:nvPr/>
          </p:nvSpPr>
          <p:spPr>
            <a:xfrm>
              <a:off x="7170529" y="2799418"/>
              <a:ext cx="830548" cy="391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kumimoji="1" lang="pl-PL" sz="2800" b="1" dirty="0">
                  <a:solidFill>
                    <a:srgbClr val="923E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Ciało</a:t>
              </a:r>
            </a:p>
          </p:txBody>
        </p:sp>
        <p:sp>
          <p:nvSpPr>
            <p:cNvPr id="26" name="PoleTekstowe 25"/>
            <p:cNvSpPr txBox="1"/>
            <p:nvPr/>
          </p:nvSpPr>
          <p:spPr>
            <a:xfrm>
              <a:off x="8858631" y="2802522"/>
              <a:ext cx="913363" cy="391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2800" b="1" dirty="0">
                  <a:solidFill>
                    <a:srgbClr val="257549"/>
                  </a:solidFill>
                  <a:latin typeface="Arial" charset="0"/>
                </a:rPr>
                <a:t>Dusza</a:t>
              </a:r>
            </a:p>
          </p:txBody>
        </p:sp>
        <p:sp>
          <p:nvSpPr>
            <p:cNvPr id="27" name="PoleTekstowe 26"/>
            <p:cNvSpPr txBox="1"/>
            <p:nvPr/>
          </p:nvSpPr>
          <p:spPr>
            <a:xfrm>
              <a:off x="7968421" y="1703843"/>
              <a:ext cx="1031383" cy="391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2800" b="1" dirty="0">
                  <a:solidFill>
                    <a:srgbClr val="877B3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Duch</a:t>
              </a:r>
            </a:p>
          </p:txBody>
        </p:sp>
      </p:grpSp>
      <p:sp>
        <p:nvSpPr>
          <p:cNvPr id="14" name="PoleTekstowe 13"/>
          <p:cNvSpPr txBox="1"/>
          <p:nvPr/>
        </p:nvSpPr>
        <p:spPr>
          <a:xfrm>
            <a:off x="1234594" y="4031337"/>
            <a:ext cx="778024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kumimoji="1" lang="pl-PL" i="1" dirty="0">
                <a:solidFill>
                  <a:srgbClr val="923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zmysły</a:t>
            </a:r>
          </a:p>
        </p:txBody>
      </p:sp>
      <p:sp>
        <p:nvSpPr>
          <p:cNvPr id="15" name="PoleTekstowe 14"/>
          <p:cNvSpPr txBox="1"/>
          <p:nvPr/>
        </p:nvSpPr>
        <p:spPr>
          <a:xfrm>
            <a:off x="1583496" y="4841815"/>
            <a:ext cx="867793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kumimoji="1" lang="pl-PL" i="1" dirty="0">
                <a:solidFill>
                  <a:srgbClr val="923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mięśnie</a:t>
            </a:r>
          </a:p>
        </p:txBody>
      </p:sp>
      <p:sp>
        <p:nvSpPr>
          <p:cNvPr id="16" name="PoleTekstowe 15"/>
          <p:cNvSpPr txBox="1"/>
          <p:nvPr/>
        </p:nvSpPr>
        <p:spPr>
          <a:xfrm>
            <a:off x="2772568" y="5013800"/>
            <a:ext cx="54719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wola</a:t>
            </a:r>
          </a:p>
        </p:txBody>
      </p:sp>
      <p:sp>
        <p:nvSpPr>
          <p:cNvPr id="17" name="PoleTekstowe 16"/>
          <p:cNvSpPr txBox="1"/>
          <p:nvPr/>
        </p:nvSpPr>
        <p:spPr>
          <a:xfrm>
            <a:off x="3094490" y="3973739"/>
            <a:ext cx="1034505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charakter</a:t>
            </a:r>
          </a:p>
        </p:txBody>
      </p:sp>
      <p:sp>
        <p:nvSpPr>
          <p:cNvPr id="18" name="PoleTekstowe 17"/>
          <p:cNvSpPr txBox="1"/>
          <p:nvPr/>
        </p:nvSpPr>
        <p:spPr>
          <a:xfrm>
            <a:off x="3069780" y="4693561"/>
            <a:ext cx="67543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umysł</a:t>
            </a:r>
          </a:p>
        </p:txBody>
      </p:sp>
      <p:sp>
        <p:nvSpPr>
          <p:cNvPr id="19" name="PoleTekstowe 18"/>
          <p:cNvSpPr txBox="1"/>
          <p:nvPr/>
        </p:nvSpPr>
        <p:spPr>
          <a:xfrm>
            <a:off x="2647728" y="4325941"/>
            <a:ext cx="816496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emocje</a:t>
            </a:r>
          </a:p>
        </p:txBody>
      </p:sp>
      <p:sp>
        <p:nvSpPr>
          <p:cNvPr id="20" name="PoleTekstowe 19"/>
          <p:cNvSpPr txBox="1"/>
          <p:nvPr/>
        </p:nvSpPr>
        <p:spPr>
          <a:xfrm>
            <a:off x="2266696" y="3195225"/>
            <a:ext cx="996033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sumienie</a:t>
            </a:r>
          </a:p>
        </p:txBody>
      </p:sp>
      <p:sp>
        <p:nvSpPr>
          <p:cNvPr id="21" name="PoleTekstowe 20"/>
          <p:cNvSpPr txBox="1"/>
          <p:nvPr/>
        </p:nvSpPr>
        <p:spPr>
          <a:xfrm>
            <a:off x="1286457" y="2533740"/>
            <a:ext cx="1521818" cy="62670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świadomość </a:t>
            </a:r>
            <a:b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istnienia Boga</a:t>
            </a:r>
          </a:p>
        </p:txBody>
      </p:sp>
      <p:sp>
        <p:nvSpPr>
          <p:cNvPr id="23" name="PoleTekstowe 22"/>
          <p:cNvSpPr txBox="1"/>
          <p:nvPr/>
        </p:nvSpPr>
        <p:spPr>
          <a:xfrm>
            <a:off x="1387132" y="4430227"/>
            <a:ext cx="893441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kumimoji="1" lang="pl-PL" i="1">
                <a:solidFill>
                  <a:srgbClr val="923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odruchy</a:t>
            </a:r>
            <a:endParaRPr kumimoji="1" lang="pl-PL" i="1" dirty="0">
              <a:solidFill>
                <a:srgbClr val="923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PoleTekstowe 40"/>
          <p:cNvSpPr txBox="1"/>
          <p:nvPr/>
        </p:nvSpPr>
        <p:spPr>
          <a:xfrm>
            <a:off x="4135829" y="2041500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cxnSp>
        <p:nvCxnSpPr>
          <p:cNvPr id="33" name="Łącznik prosty ze strzałką 32"/>
          <p:cNvCxnSpPr/>
          <p:nvPr/>
        </p:nvCxnSpPr>
        <p:spPr>
          <a:xfrm>
            <a:off x="2076935" y="4276240"/>
            <a:ext cx="906137" cy="62018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>
            <a:off x="3464224" y="3160441"/>
            <a:ext cx="178817" cy="154994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Tekstowe 34"/>
          <p:cNvSpPr txBox="1"/>
          <p:nvPr/>
        </p:nvSpPr>
        <p:spPr>
          <a:xfrm>
            <a:off x="3253775" y="2422040"/>
            <a:ext cx="803672" cy="62670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b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Święty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>
            <a:off x="264695" y="4276240"/>
            <a:ext cx="969899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flipH="1">
            <a:off x="3248262" y="2237874"/>
            <a:ext cx="746223" cy="22200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09AD256F-CBBA-1843-99CB-353152F135EB}"/>
              </a:ext>
            </a:extLst>
          </p:cNvPr>
          <p:cNvCxnSpPr/>
          <p:nvPr/>
        </p:nvCxnSpPr>
        <p:spPr>
          <a:xfrm flipH="1" flipV="1">
            <a:off x="2137609" y="5168729"/>
            <a:ext cx="717972" cy="193636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85B5CDE6-2360-A743-AB97-93427AA53542}"/>
              </a:ext>
            </a:extLst>
          </p:cNvPr>
          <p:cNvCxnSpPr>
            <a:cxnSpLocks/>
          </p:cNvCxnSpPr>
          <p:nvPr/>
        </p:nvCxnSpPr>
        <p:spPr>
          <a:xfrm flipH="1">
            <a:off x="501805" y="5054414"/>
            <a:ext cx="1003611" cy="54022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>
            <a:extLst>
              <a:ext uri="{FF2B5EF4-FFF2-40B4-BE49-F238E27FC236}">
                <a16:creationId xmlns:a16="http://schemas.microsoft.com/office/drawing/2014/main" id="{B78CEB0B-5708-CD4E-A4C7-597FB0C8A017}"/>
              </a:ext>
            </a:extLst>
          </p:cNvPr>
          <p:cNvSpPr/>
          <p:nvPr/>
        </p:nvSpPr>
        <p:spPr>
          <a:xfrm>
            <a:off x="144965" y="1825625"/>
            <a:ext cx="4817327" cy="407337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PoleTekstowe 40">
            <a:extLst>
              <a:ext uri="{FF2B5EF4-FFF2-40B4-BE49-F238E27FC236}">
                <a16:creationId xmlns:a16="http://schemas.microsoft.com/office/drawing/2014/main" id="{61CDB13C-6D7B-194B-AA95-68DA25D4B1D6}"/>
              </a:ext>
            </a:extLst>
          </p:cNvPr>
          <p:cNvSpPr txBox="1"/>
          <p:nvPr/>
        </p:nvSpPr>
        <p:spPr>
          <a:xfrm>
            <a:off x="9360557" y="4833396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sp>
        <p:nvSpPr>
          <p:cNvPr id="40" name="Zaokrąglony prostokąt 41">
            <a:extLst>
              <a:ext uri="{FF2B5EF4-FFF2-40B4-BE49-F238E27FC236}">
                <a16:creationId xmlns:a16="http://schemas.microsoft.com/office/drawing/2014/main" id="{DC1FFDCA-1E78-0849-8764-D4A3579F37C8}"/>
              </a:ext>
            </a:extLst>
          </p:cNvPr>
          <p:cNvSpPr/>
          <p:nvPr/>
        </p:nvSpPr>
        <p:spPr>
          <a:xfrm>
            <a:off x="6940670" y="1784195"/>
            <a:ext cx="3693652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42" name="Sześcian 41">
            <a:extLst>
              <a:ext uri="{FF2B5EF4-FFF2-40B4-BE49-F238E27FC236}">
                <a16:creationId xmlns:a16="http://schemas.microsoft.com/office/drawing/2014/main" id="{0798B9C9-DB74-2847-AA86-063E3BBF6C6F}"/>
              </a:ext>
            </a:extLst>
          </p:cNvPr>
          <p:cNvSpPr/>
          <p:nvPr/>
        </p:nvSpPr>
        <p:spPr>
          <a:xfrm>
            <a:off x="7024986" y="3506395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sp>
        <p:nvSpPr>
          <p:cNvPr id="44" name="Chmurka 43">
            <a:extLst>
              <a:ext uri="{FF2B5EF4-FFF2-40B4-BE49-F238E27FC236}">
                <a16:creationId xmlns:a16="http://schemas.microsoft.com/office/drawing/2014/main" id="{5AA4E5C5-4D9B-3B45-BFDE-58770062AD65}"/>
              </a:ext>
            </a:extLst>
          </p:cNvPr>
          <p:cNvSpPr/>
          <p:nvPr/>
        </p:nvSpPr>
        <p:spPr>
          <a:xfrm>
            <a:off x="8029849" y="2424404"/>
            <a:ext cx="2262400" cy="2242171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45" name="Owal 29">
            <a:extLst>
              <a:ext uri="{FF2B5EF4-FFF2-40B4-BE49-F238E27FC236}">
                <a16:creationId xmlns:a16="http://schemas.microsoft.com/office/drawing/2014/main" id="{8257159F-FE41-B84E-A706-A3E75E8412D1}"/>
              </a:ext>
            </a:extLst>
          </p:cNvPr>
          <p:cNvSpPr/>
          <p:nvPr/>
        </p:nvSpPr>
        <p:spPr>
          <a:xfrm>
            <a:off x="9592642" y="1784195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3D7482A3-A7D7-5345-8224-4A1217DB844C}"/>
              </a:ext>
            </a:extLst>
          </p:cNvPr>
          <p:cNvSpPr txBox="1"/>
          <p:nvPr/>
        </p:nvSpPr>
        <p:spPr>
          <a:xfrm>
            <a:off x="8317050" y="5162679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E19C8321-CE85-AA4A-9970-3FA3FAA72BD8}"/>
              </a:ext>
            </a:extLst>
          </p:cNvPr>
          <p:cNvCxnSpPr>
            <a:cxnSpLocks/>
          </p:cNvCxnSpPr>
          <p:nvPr/>
        </p:nvCxnSpPr>
        <p:spPr>
          <a:xfrm flipV="1">
            <a:off x="7518987" y="4343470"/>
            <a:ext cx="1840981" cy="39713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B5797B25-2866-9A41-B393-84169E068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824" y="4666575"/>
            <a:ext cx="2626618" cy="20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402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KOLORUJE 1</a:t>
            </a:r>
            <a:br>
              <a:rPr lang="pl-PL" b="1" dirty="0"/>
            </a:br>
            <a:r>
              <a:rPr lang="pl-PL" dirty="0"/>
              <a:t>Wszystko, albo prawie wszystko to powinno być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6241324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ytuł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Drugie </a:t>
            </a:r>
            <a:r>
              <a:rPr lang="pl-PL" dirty="0"/>
              <a:t>uzgodnienie kolorów, 3 marca 2023</a:t>
            </a:r>
          </a:p>
        </p:txBody>
      </p:sp>
      <p:sp>
        <p:nvSpPr>
          <p:cNvPr id="49" name="PoleTekstowe 40">
            <a:extLst>
              <a:ext uri="{FF2B5EF4-FFF2-40B4-BE49-F238E27FC236}">
                <a16:creationId xmlns:a16="http://schemas.microsoft.com/office/drawing/2014/main" id="{61CDB13C-6D7B-194B-AA95-68DA25D4B1D6}"/>
              </a:ext>
            </a:extLst>
          </p:cNvPr>
          <p:cNvSpPr txBox="1"/>
          <p:nvPr/>
        </p:nvSpPr>
        <p:spPr>
          <a:xfrm>
            <a:off x="9360557" y="4833396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sp>
        <p:nvSpPr>
          <p:cNvPr id="40" name="Zaokrąglony prostokąt 41">
            <a:extLst>
              <a:ext uri="{FF2B5EF4-FFF2-40B4-BE49-F238E27FC236}">
                <a16:creationId xmlns:a16="http://schemas.microsoft.com/office/drawing/2014/main" id="{DC1FFDCA-1E78-0849-8764-D4A3579F37C8}"/>
              </a:ext>
            </a:extLst>
          </p:cNvPr>
          <p:cNvSpPr/>
          <p:nvPr/>
        </p:nvSpPr>
        <p:spPr>
          <a:xfrm>
            <a:off x="6940670" y="1784195"/>
            <a:ext cx="3693652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42" name="Sześcian 41">
            <a:extLst>
              <a:ext uri="{FF2B5EF4-FFF2-40B4-BE49-F238E27FC236}">
                <a16:creationId xmlns:a16="http://schemas.microsoft.com/office/drawing/2014/main" id="{0798B9C9-DB74-2847-AA86-063E3BBF6C6F}"/>
              </a:ext>
            </a:extLst>
          </p:cNvPr>
          <p:cNvSpPr/>
          <p:nvPr/>
        </p:nvSpPr>
        <p:spPr>
          <a:xfrm>
            <a:off x="7036137" y="3506395"/>
            <a:ext cx="1424056" cy="2218187"/>
          </a:xfrm>
          <a:prstGeom prst="cube">
            <a:avLst/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pl-PL" sz="2000" b="1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Zmysły</a:t>
            </a: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sz="2000" b="1" i="1" dirty="0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sz="2000" b="1" i="1" dirty="0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hmurka 43">
            <a:extLst>
              <a:ext uri="{FF2B5EF4-FFF2-40B4-BE49-F238E27FC236}">
                <a16:creationId xmlns:a16="http://schemas.microsoft.com/office/drawing/2014/main" id="{5AA4E5C5-4D9B-3B45-BFDE-58770062AD65}"/>
              </a:ext>
            </a:extLst>
          </p:cNvPr>
          <p:cNvSpPr/>
          <p:nvPr/>
        </p:nvSpPr>
        <p:spPr>
          <a:xfrm>
            <a:off x="8029849" y="2424404"/>
            <a:ext cx="2262400" cy="2242171"/>
          </a:xfrm>
          <a:prstGeom prst="cloud">
            <a:avLst/>
          </a:prstGeom>
          <a:solidFill>
            <a:srgbClr val="E7FFE5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Procesy </a:t>
            </a:r>
            <a:b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myślowe</a:t>
            </a:r>
          </a:p>
          <a:p>
            <a: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(zamysł)</a:t>
            </a:r>
          </a:p>
        </p:txBody>
      </p:sp>
      <p:sp>
        <p:nvSpPr>
          <p:cNvPr id="45" name="Owal 29">
            <a:extLst>
              <a:ext uri="{FF2B5EF4-FFF2-40B4-BE49-F238E27FC236}">
                <a16:creationId xmlns:a16="http://schemas.microsoft.com/office/drawing/2014/main" id="{8257159F-FE41-B84E-A706-A3E75E8412D1}"/>
              </a:ext>
            </a:extLst>
          </p:cNvPr>
          <p:cNvSpPr/>
          <p:nvPr/>
        </p:nvSpPr>
        <p:spPr>
          <a:xfrm>
            <a:off x="9592642" y="1784195"/>
            <a:ext cx="1479208" cy="1479208"/>
          </a:xfrm>
          <a:prstGeom prst="ellipse">
            <a:avLst/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3D7482A3-A7D7-5345-8224-4A1217DB844C}"/>
              </a:ext>
            </a:extLst>
          </p:cNvPr>
          <p:cNvSpPr txBox="1"/>
          <p:nvPr/>
        </p:nvSpPr>
        <p:spPr>
          <a:xfrm>
            <a:off x="8317050" y="5162679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E19C8321-CE85-AA4A-9970-3FA3FAA72BD8}"/>
              </a:ext>
            </a:extLst>
          </p:cNvPr>
          <p:cNvCxnSpPr>
            <a:cxnSpLocks/>
          </p:cNvCxnSpPr>
          <p:nvPr/>
        </p:nvCxnSpPr>
        <p:spPr>
          <a:xfrm flipV="1">
            <a:off x="7518987" y="4343470"/>
            <a:ext cx="1840981" cy="39713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a 49">
            <a:extLst>
              <a:ext uri="{FF2B5EF4-FFF2-40B4-BE49-F238E27FC236}">
                <a16:creationId xmlns:a16="http://schemas.microsoft.com/office/drawing/2014/main" id="{C26EE92E-85EE-724F-A1A6-C90E2D7412C8}"/>
              </a:ext>
            </a:extLst>
          </p:cNvPr>
          <p:cNvGrpSpPr/>
          <p:nvPr/>
        </p:nvGrpSpPr>
        <p:grpSpPr>
          <a:xfrm>
            <a:off x="838200" y="2092960"/>
            <a:ext cx="3423749" cy="3490525"/>
            <a:chOff x="200338" y="340360"/>
            <a:chExt cx="3423749" cy="3490525"/>
          </a:xfrm>
        </p:grpSpPr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059ED380-CC4A-0744-BBB4-FA77707AD48B}"/>
                </a:ext>
              </a:extLst>
            </p:cNvPr>
            <p:cNvGrpSpPr/>
            <p:nvPr/>
          </p:nvGrpSpPr>
          <p:grpSpPr>
            <a:xfrm>
              <a:off x="200338" y="340360"/>
              <a:ext cx="3423749" cy="3490525"/>
              <a:chOff x="7139977" y="1690688"/>
              <a:chExt cx="2691926" cy="2715662"/>
            </a:xfrm>
          </p:grpSpPr>
          <p:grpSp>
            <p:nvGrpSpPr>
              <p:cNvPr id="70" name="Grupa 69">
                <a:extLst>
                  <a:ext uri="{FF2B5EF4-FFF2-40B4-BE49-F238E27FC236}">
                    <a16:creationId xmlns:a16="http://schemas.microsoft.com/office/drawing/2014/main" id="{9C44CBC2-E54D-234B-B9FB-1244522A6B34}"/>
                  </a:ext>
                </a:extLst>
              </p:cNvPr>
              <p:cNvGrpSpPr/>
              <p:nvPr/>
            </p:nvGrpSpPr>
            <p:grpSpPr>
              <a:xfrm>
                <a:off x="7139977" y="1690688"/>
                <a:ext cx="2691926" cy="2715662"/>
                <a:chOff x="7139977" y="1690688"/>
                <a:chExt cx="2691926" cy="2715662"/>
              </a:xfrm>
            </p:grpSpPr>
            <p:sp>
              <p:nvSpPr>
                <p:cNvPr id="74" name="Dowolny kształt 73">
                  <a:extLst>
                    <a:ext uri="{FF2B5EF4-FFF2-40B4-BE49-F238E27FC236}">
                      <a16:creationId xmlns:a16="http://schemas.microsoft.com/office/drawing/2014/main" id="{51B7E05B-7123-864F-82B3-CD08787D3D52}"/>
                    </a:ext>
                  </a:extLst>
                </p:cNvPr>
                <p:cNvSpPr/>
                <p:nvPr/>
              </p:nvSpPr>
              <p:spPr>
                <a:xfrm flipH="1" flipV="1">
                  <a:off x="7139977" y="1690688"/>
                  <a:ext cx="2691926" cy="2715662"/>
                </a:xfrm>
                <a:custGeom>
                  <a:avLst/>
                  <a:gdLst>
                    <a:gd name="connsiteX0" fmla="*/ 2275840 w 4551680"/>
                    <a:gd name="connsiteY0" fmla="*/ 0 h 4551680"/>
                    <a:gd name="connsiteX1" fmla="*/ 4246775 w 4551680"/>
                    <a:gd name="connsiteY1" fmla="*/ 1137920 h 4551680"/>
                    <a:gd name="connsiteX2" fmla="*/ 4246775 w 4551680"/>
                    <a:gd name="connsiteY2" fmla="*/ 3413760 h 4551680"/>
                    <a:gd name="connsiteX3" fmla="*/ 2275840 w 4551680"/>
                    <a:gd name="connsiteY3" fmla="*/ 2275840 h 4551680"/>
                    <a:gd name="connsiteX4" fmla="*/ 2275840 w 4551680"/>
                    <a:gd name="connsiteY4" fmla="*/ 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1680" h="4551680">
                      <a:moveTo>
                        <a:pt x="2275840" y="0"/>
                      </a:moveTo>
                      <a:cubicBezTo>
                        <a:pt x="3088919" y="0"/>
                        <a:pt x="3840236" y="433773"/>
                        <a:pt x="4246775" y="1137920"/>
                      </a:cubicBezTo>
                      <a:cubicBezTo>
                        <a:pt x="4653315" y="1842067"/>
                        <a:pt x="4653315" y="2709613"/>
                        <a:pt x="4246775" y="3413760"/>
                      </a:cubicBezTo>
                      <a:lnTo>
                        <a:pt x="2275840" y="2275840"/>
                      </a:lnTo>
                      <a:lnTo>
                        <a:pt x="2275840" y="0"/>
                      </a:lnTo>
                      <a:close/>
                    </a:path>
                  </a:pathLst>
                </a:custGeom>
                <a:solidFill>
                  <a:srgbClr val="FFF4C7"/>
                </a:solidFill>
                <a:ln>
                  <a:solidFill>
                    <a:srgbClr val="AD8B00"/>
                  </a:solidFill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pl-PL" sz="3200" i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Dowolny kształt 74">
                  <a:extLst>
                    <a:ext uri="{FF2B5EF4-FFF2-40B4-BE49-F238E27FC236}">
                      <a16:creationId xmlns:a16="http://schemas.microsoft.com/office/drawing/2014/main" id="{EC215353-F3E2-3A4E-9558-002D29FE0101}"/>
                    </a:ext>
                  </a:extLst>
                </p:cNvPr>
                <p:cNvSpPr/>
                <p:nvPr/>
              </p:nvSpPr>
              <p:spPr>
                <a:xfrm flipH="1" flipV="1">
                  <a:off x="7139977" y="1690688"/>
                  <a:ext cx="2691926" cy="2715662"/>
                </a:xfrm>
                <a:custGeom>
                  <a:avLst/>
                  <a:gdLst>
                    <a:gd name="connsiteX0" fmla="*/ 4246775 w 4551680"/>
                    <a:gd name="connsiteY0" fmla="*/ 3413760 h 4551680"/>
                    <a:gd name="connsiteX1" fmla="*/ 2275840 w 4551680"/>
                    <a:gd name="connsiteY1" fmla="*/ 4551680 h 4551680"/>
                    <a:gd name="connsiteX2" fmla="*/ 304905 w 4551680"/>
                    <a:gd name="connsiteY2" fmla="*/ 3413760 h 4551680"/>
                    <a:gd name="connsiteX3" fmla="*/ 2275840 w 4551680"/>
                    <a:gd name="connsiteY3" fmla="*/ 2275840 h 4551680"/>
                    <a:gd name="connsiteX4" fmla="*/ 4246775 w 4551680"/>
                    <a:gd name="connsiteY4" fmla="*/ 341376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1680" h="4551680">
                      <a:moveTo>
                        <a:pt x="4246775" y="3413760"/>
                      </a:moveTo>
                      <a:cubicBezTo>
                        <a:pt x="3840235" y="4117907"/>
                        <a:pt x="3088919" y="4551680"/>
                        <a:pt x="2275840" y="4551680"/>
                      </a:cubicBezTo>
                      <a:cubicBezTo>
                        <a:pt x="1462761" y="4551680"/>
                        <a:pt x="711444" y="4117907"/>
                        <a:pt x="304905" y="3413760"/>
                      </a:cubicBezTo>
                      <a:lnTo>
                        <a:pt x="2275840" y="2275840"/>
                      </a:lnTo>
                      <a:lnTo>
                        <a:pt x="4246775" y="3413760"/>
                      </a:lnTo>
                      <a:close/>
                    </a:path>
                  </a:pathLst>
                </a:custGeom>
                <a:solidFill>
                  <a:srgbClr val="DDF2FF"/>
                </a:solidFill>
                <a:ln>
                  <a:solidFill>
                    <a:srgbClr val="0070C0"/>
                  </a:solidFill>
                </a:ln>
              </p:spPr>
              <p:txBody>
                <a:bodyPr wrap="none"/>
                <a:lstStyle/>
                <a:p>
                  <a:pPr algn="ctr">
                    <a:spcBef>
                      <a:spcPct val="50000"/>
                    </a:spcBef>
                  </a:pPr>
                  <a:endParaRPr lang="pl-PL" sz="3200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Dowolny kształt 75">
                  <a:extLst>
                    <a:ext uri="{FF2B5EF4-FFF2-40B4-BE49-F238E27FC236}">
                      <a16:creationId xmlns:a16="http://schemas.microsoft.com/office/drawing/2014/main" id="{01C69ABC-B457-9042-B13F-41B6F5CF1E19}"/>
                    </a:ext>
                  </a:extLst>
                </p:cNvPr>
                <p:cNvSpPr/>
                <p:nvPr/>
              </p:nvSpPr>
              <p:spPr>
                <a:xfrm flipH="1" flipV="1">
                  <a:off x="7139977" y="1690688"/>
                  <a:ext cx="2691926" cy="2715662"/>
                </a:xfrm>
                <a:custGeom>
                  <a:avLst/>
                  <a:gdLst>
                    <a:gd name="connsiteX0" fmla="*/ 304905 w 4551680"/>
                    <a:gd name="connsiteY0" fmla="*/ 3413760 h 4551680"/>
                    <a:gd name="connsiteX1" fmla="*/ 304905 w 4551680"/>
                    <a:gd name="connsiteY1" fmla="*/ 1137920 h 4551680"/>
                    <a:gd name="connsiteX2" fmla="*/ 2275840 w 4551680"/>
                    <a:gd name="connsiteY2" fmla="*/ 0 h 4551680"/>
                    <a:gd name="connsiteX3" fmla="*/ 2275840 w 4551680"/>
                    <a:gd name="connsiteY3" fmla="*/ 2275840 h 4551680"/>
                    <a:gd name="connsiteX4" fmla="*/ 304905 w 4551680"/>
                    <a:gd name="connsiteY4" fmla="*/ 341376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1680" h="4551680">
                      <a:moveTo>
                        <a:pt x="304905" y="3413760"/>
                      </a:moveTo>
                      <a:cubicBezTo>
                        <a:pt x="-101635" y="2709613"/>
                        <a:pt x="-101635" y="1842067"/>
                        <a:pt x="304905" y="1137920"/>
                      </a:cubicBezTo>
                      <a:cubicBezTo>
                        <a:pt x="711445" y="433773"/>
                        <a:pt x="1462761" y="0"/>
                        <a:pt x="2275840" y="0"/>
                      </a:cubicBezTo>
                      <a:lnTo>
                        <a:pt x="2275840" y="2275840"/>
                      </a:lnTo>
                      <a:lnTo>
                        <a:pt x="304905" y="3413760"/>
                      </a:lnTo>
                      <a:close/>
                    </a:path>
                  </a:pathLst>
                </a:custGeom>
                <a:solidFill>
                  <a:srgbClr val="E7FFE5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l-PL" sz="3200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71" name="PoleTekstowe 24">
                <a:extLst>
                  <a:ext uri="{FF2B5EF4-FFF2-40B4-BE49-F238E27FC236}">
                    <a16:creationId xmlns:a16="http://schemas.microsoft.com/office/drawing/2014/main" id="{419DBDB8-C7C6-CC48-A15A-F33D49188D88}"/>
                  </a:ext>
                </a:extLst>
              </p:cNvPr>
              <p:cNvSpPr txBox="1"/>
              <p:nvPr/>
            </p:nvSpPr>
            <p:spPr>
              <a:xfrm>
                <a:off x="7170529" y="2799418"/>
                <a:ext cx="830548" cy="39179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kumimoji="1" lang="pl-PL" sz="2800" b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Ciało</a:t>
                </a:r>
              </a:p>
            </p:txBody>
          </p:sp>
          <p:sp>
            <p:nvSpPr>
              <p:cNvPr id="72" name="PoleTekstowe 25">
                <a:extLst>
                  <a:ext uri="{FF2B5EF4-FFF2-40B4-BE49-F238E27FC236}">
                    <a16:creationId xmlns:a16="http://schemas.microsoft.com/office/drawing/2014/main" id="{9DF1FC5C-40FD-6844-AF33-FAC93571B99B}"/>
                  </a:ext>
                </a:extLst>
              </p:cNvPr>
              <p:cNvSpPr txBox="1"/>
              <p:nvPr/>
            </p:nvSpPr>
            <p:spPr>
              <a:xfrm>
                <a:off x="8858631" y="2802522"/>
                <a:ext cx="913363" cy="39179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pl-PL" sz="2800" b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Dusza</a:t>
                </a:r>
              </a:p>
            </p:txBody>
          </p:sp>
          <p:sp>
            <p:nvSpPr>
              <p:cNvPr id="73" name="PoleTekstowe 26">
                <a:extLst>
                  <a:ext uri="{FF2B5EF4-FFF2-40B4-BE49-F238E27FC236}">
                    <a16:creationId xmlns:a16="http://schemas.microsoft.com/office/drawing/2014/main" id="{83D87479-44E7-9F48-A60A-AFA136C8DA63}"/>
                  </a:ext>
                </a:extLst>
              </p:cNvPr>
              <p:cNvSpPr txBox="1"/>
              <p:nvPr/>
            </p:nvSpPr>
            <p:spPr>
              <a:xfrm>
                <a:off x="7968421" y="1703843"/>
                <a:ext cx="1031383" cy="39179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pl-PL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Duch</a:t>
                </a:r>
              </a:p>
            </p:txBody>
          </p:sp>
        </p:grpSp>
        <p:sp>
          <p:nvSpPr>
            <p:cNvPr id="61" name="PoleTekstowe 13">
              <a:extLst>
                <a:ext uri="{FF2B5EF4-FFF2-40B4-BE49-F238E27FC236}">
                  <a16:creationId xmlns:a16="http://schemas.microsoft.com/office/drawing/2014/main" id="{31C9FD37-8746-BE47-BC4E-B97CE0568B45}"/>
                </a:ext>
              </a:extLst>
            </p:cNvPr>
            <p:cNvSpPr txBox="1"/>
            <p:nvPr/>
          </p:nvSpPr>
          <p:spPr>
            <a:xfrm>
              <a:off x="596732" y="2278737"/>
              <a:ext cx="778024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kumimoji="1" lang="pl-PL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zmysły</a:t>
              </a:r>
            </a:p>
          </p:txBody>
        </p:sp>
        <p:sp>
          <p:nvSpPr>
            <p:cNvPr id="62" name="PoleTekstowe 14">
              <a:extLst>
                <a:ext uri="{FF2B5EF4-FFF2-40B4-BE49-F238E27FC236}">
                  <a16:creationId xmlns:a16="http://schemas.microsoft.com/office/drawing/2014/main" id="{7E58DEC5-408D-6046-B766-56B778DFD9B8}"/>
                </a:ext>
              </a:extLst>
            </p:cNvPr>
            <p:cNvSpPr txBox="1"/>
            <p:nvPr/>
          </p:nvSpPr>
          <p:spPr>
            <a:xfrm>
              <a:off x="945634" y="3089215"/>
              <a:ext cx="867793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kumimoji="1" lang="pl-PL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mięśnie</a:t>
              </a:r>
            </a:p>
          </p:txBody>
        </p:sp>
        <p:sp>
          <p:nvSpPr>
            <p:cNvPr id="63" name="PoleTekstowe 15">
              <a:extLst>
                <a:ext uri="{FF2B5EF4-FFF2-40B4-BE49-F238E27FC236}">
                  <a16:creationId xmlns:a16="http://schemas.microsoft.com/office/drawing/2014/main" id="{E40A584D-43BE-3B46-8C0F-4093F5D3B5D8}"/>
                </a:ext>
              </a:extLst>
            </p:cNvPr>
            <p:cNvSpPr txBox="1"/>
            <p:nvPr/>
          </p:nvSpPr>
          <p:spPr>
            <a:xfrm>
              <a:off x="2134706" y="3261200"/>
              <a:ext cx="547192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wola</a:t>
              </a:r>
            </a:p>
          </p:txBody>
        </p:sp>
        <p:sp>
          <p:nvSpPr>
            <p:cNvPr id="64" name="PoleTekstowe 16">
              <a:extLst>
                <a:ext uri="{FF2B5EF4-FFF2-40B4-BE49-F238E27FC236}">
                  <a16:creationId xmlns:a16="http://schemas.microsoft.com/office/drawing/2014/main" id="{28832709-49AE-2A47-98D9-8E448E3EF75C}"/>
                </a:ext>
              </a:extLst>
            </p:cNvPr>
            <p:cNvSpPr txBox="1"/>
            <p:nvPr/>
          </p:nvSpPr>
          <p:spPr>
            <a:xfrm>
              <a:off x="2456628" y="2221139"/>
              <a:ext cx="1034505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charakter</a:t>
              </a:r>
            </a:p>
          </p:txBody>
        </p:sp>
        <p:sp>
          <p:nvSpPr>
            <p:cNvPr id="65" name="PoleTekstowe 17">
              <a:extLst>
                <a:ext uri="{FF2B5EF4-FFF2-40B4-BE49-F238E27FC236}">
                  <a16:creationId xmlns:a16="http://schemas.microsoft.com/office/drawing/2014/main" id="{84CCE910-AE96-FC46-8414-F85F6CAF1C03}"/>
                </a:ext>
              </a:extLst>
            </p:cNvPr>
            <p:cNvSpPr txBox="1"/>
            <p:nvPr/>
          </p:nvSpPr>
          <p:spPr>
            <a:xfrm>
              <a:off x="2431918" y="2940961"/>
              <a:ext cx="675432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umysł</a:t>
              </a:r>
            </a:p>
          </p:txBody>
        </p:sp>
        <p:sp>
          <p:nvSpPr>
            <p:cNvPr id="66" name="PoleTekstowe 18">
              <a:extLst>
                <a:ext uri="{FF2B5EF4-FFF2-40B4-BE49-F238E27FC236}">
                  <a16:creationId xmlns:a16="http://schemas.microsoft.com/office/drawing/2014/main" id="{58698412-B36F-CD49-8B44-281AD82F0200}"/>
                </a:ext>
              </a:extLst>
            </p:cNvPr>
            <p:cNvSpPr txBox="1"/>
            <p:nvPr/>
          </p:nvSpPr>
          <p:spPr>
            <a:xfrm>
              <a:off x="2009866" y="2573341"/>
              <a:ext cx="816496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emocje</a:t>
              </a:r>
            </a:p>
          </p:txBody>
        </p:sp>
        <p:sp>
          <p:nvSpPr>
            <p:cNvPr id="67" name="PoleTekstowe 19">
              <a:extLst>
                <a:ext uri="{FF2B5EF4-FFF2-40B4-BE49-F238E27FC236}">
                  <a16:creationId xmlns:a16="http://schemas.microsoft.com/office/drawing/2014/main" id="{30D14DCF-44AB-AC40-A8CD-2FA9551233DC}"/>
                </a:ext>
              </a:extLst>
            </p:cNvPr>
            <p:cNvSpPr txBox="1"/>
            <p:nvPr/>
          </p:nvSpPr>
          <p:spPr>
            <a:xfrm>
              <a:off x="1628834" y="1442625"/>
              <a:ext cx="996033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sumienie</a:t>
              </a:r>
            </a:p>
          </p:txBody>
        </p:sp>
        <p:sp>
          <p:nvSpPr>
            <p:cNvPr id="68" name="PoleTekstowe 20">
              <a:extLst>
                <a:ext uri="{FF2B5EF4-FFF2-40B4-BE49-F238E27FC236}">
                  <a16:creationId xmlns:a16="http://schemas.microsoft.com/office/drawing/2014/main" id="{7517D1D9-45D8-1741-80EA-39743EA32733}"/>
                </a:ext>
              </a:extLst>
            </p:cNvPr>
            <p:cNvSpPr txBox="1"/>
            <p:nvPr/>
          </p:nvSpPr>
          <p:spPr>
            <a:xfrm>
              <a:off x="648595" y="781140"/>
              <a:ext cx="1521818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świadomość </a:t>
              </a:r>
              <a:b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istnienia Boga</a:t>
              </a:r>
            </a:p>
          </p:txBody>
        </p:sp>
        <p:sp>
          <p:nvSpPr>
            <p:cNvPr id="69" name="PoleTekstowe 22">
              <a:extLst>
                <a:ext uri="{FF2B5EF4-FFF2-40B4-BE49-F238E27FC236}">
                  <a16:creationId xmlns:a16="http://schemas.microsoft.com/office/drawing/2014/main" id="{67DD9194-AAD8-CE4B-B5DF-D0F09C9D55AD}"/>
                </a:ext>
              </a:extLst>
            </p:cNvPr>
            <p:cNvSpPr txBox="1"/>
            <p:nvPr/>
          </p:nvSpPr>
          <p:spPr>
            <a:xfrm>
              <a:off x="749270" y="2677627"/>
              <a:ext cx="893441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kumimoji="1" lang="pl-PL" i="1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odruchy</a:t>
              </a:r>
              <a:endParaRPr kumimoji="1" lang="pl-PL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PoleTekstowe 40">
            <a:extLst>
              <a:ext uri="{FF2B5EF4-FFF2-40B4-BE49-F238E27FC236}">
                <a16:creationId xmlns:a16="http://schemas.microsoft.com/office/drawing/2014/main" id="{D9F821DB-AA4B-5B45-B625-673FBAE4F71F}"/>
              </a:ext>
            </a:extLst>
          </p:cNvPr>
          <p:cNvSpPr txBox="1"/>
          <p:nvPr/>
        </p:nvSpPr>
        <p:spPr>
          <a:xfrm>
            <a:off x="4135829" y="2041500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cxnSp>
        <p:nvCxnSpPr>
          <p:cNvPr id="52" name="Łącznik prosty ze strzałką 51">
            <a:extLst>
              <a:ext uri="{FF2B5EF4-FFF2-40B4-BE49-F238E27FC236}">
                <a16:creationId xmlns:a16="http://schemas.microsoft.com/office/drawing/2014/main" id="{7DED6602-98E4-9949-B648-13879909C9BF}"/>
              </a:ext>
            </a:extLst>
          </p:cNvPr>
          <p:cNvCxnSpPr/>
          <p:nvPr/>
        </p:nvCxnSpPr>
        <p:spPr>
          <a:xfrm>
            <a:off x="2076935" y="4276240"/>
            <a:ext cx="906137" cy="62018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>
            <a:extLst>
              <a:ext uri="{FF2B5EF4-FFF2-40B4-BE49-F238E27FC236}">
                <a16:creationId xmlns:a16="http://schemas.microsoft.com/office/drawing/2014/main" id="{920FF424-60F5-BA44-A8F6-BE4A60AAB9F4}"/>
              </a:ext>
            </a:extLst>
          </p:cNvPr>
          <p:cNvCxnSpPr/>
          <p:nvPr/>
        </p:nvCxnSpPr>
        <p:spPr>
          <a:xfrm>
            <a:off x="3464224" y="3160441"/>
            <a:ext cx="178817" cy="154994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Tekstowe 34">
            <a:extLst>
              <a:ext uri="{FF2B5EF4-FFF2-40B4-BE49-F238E27FC236}">
                <a16:creationId xmlns:a16="http://schemas.microsoft.com/office/drawing/2014/main" id="{68ECD057-03F1-124B-82F1-73848362F421}"/>
              </a:ext>
            </a:extLst>
          </p:cNvPr>
          <p:cNvSpPr txBox="1"/>
          <p:nvPr/>
        </p:nvSpPr>
        <p:spPr>
          <a:xfrm>
            <a:off x="3253775" y="2422040"/>
            <a:ext cx="803672" cy="62670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b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Święty</a:t>
            </a:r>
          </a:p>
        </p:txBody>
      </p:sp>
      <p:cxnSp>
        <p:nvCxnSpPr>
          <p:cNvPr id="55" name="Łącznik prosty ze strzałką 54">
            <a:extLst>
              <a:ext uri="{FF2B5EF4-FFF2-40B4-BE49-F238E27FC236}">
                <a16:creationId xmlns:a16="http://schemas.microsoft.com/office/drawing/2014/main" id="{F4807161-B15D-DD4A-8EC0-58BF89C204FD}"/>
              </a:ext>
            </a:extLst>
          </p:cNvPr>
          <p:cNvCxnSpPr/>
          <p:nvPr/>
        </p:nvCxnSpPr>
        <p:spPr>
          <a:xfrm>
            <a:off x="264695" y="4276240"/>
            <a:ext cx="969899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>
            <a:extLst>
              <a:ext uri="{FF2B5EF4-FFF2-40B4-BE49-F238E27FC236}">
                <a16:creationId xmlns:a16="http://schemas.microsoft.com/office/drawing/2014/main" id="{CD639623-635A-1044-94F2-5E036669B34A}"/>
              </a:ext>
            </a:extLst>
          </p:cNvPr>
          <p:cNvCxnSpPr/>
          <p:nvPr/>
        </p:nvCxnSpPr>
        <p:spPr>
          <a:xfrm flipH="1">
            <a:off x="3248262" y="2237874"/>
            <a:ext cx="746223" cy="22200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>
            <a:extLst>
              <a:ext uri="{FF2B5EF4-FFF2-40B4-BE49-F238E27FC236}">
                <a16:creationId xmlns:a16="http://schemas.microsoft.com/office/drawing/2014/main" id="{0A90C36E-99B2-2640-B8D3-299947458C4A}"/>
              </a:ext>
            </a:extLst>
          </p:cNvPr>
          <p:cNvCxnSpPr/>
          <p:nvPr/>
        </p:nvCxnSpPr>
        <p:spPr>
          <a:xfrm flipH="1" flipV="1">
            <a:off x="2137609" y="5168729"/>
            <a:ext cx="717972" cy="193636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57">
            <a:extLst>
              <a:ext uri="{FF2B5EF4-FFF2-40B4-BE49-F238E27FC236}">
                <a16:creationId xmlns:a16="http://schemas.microsoft.com/office/drawing/2014/main" id="{BF83B1FE-30D1-CA42-9537-1D5494985D8E}"/>
              </a:ext>
            </a:extLst>
          </p:cNvPr>
          <p:cNvCxnSpPr>
            <a:cxnSpLocks/>
          </p:cNvCxnSpPr>
          <p:nvPr/>
        </p:nvCxnSpPr>
        <p:spPr>
          <a:xfrm flipH="1">
            <a:off x="501805" y="5054414"/>
            <a:ext cx="1003611" cy="54022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ostokąt 58">
            <a:extLst>
              <a:ext uri="{FF2B5EF4-FFF2-40B4-BE49-F238E27FC236}">
                <a16:creationId xmlns:a16="http://schemas.microsoft.com/office/drawing/2014/main" id="{ABB32A08-8CA4-884B-9E3E-91644D1EEF6C}"/>
              </a:ext>
            </a:extLst>
          </p:cNvPr>
          <p:cNvSpPr/>
          <p:nvPr/>
        </p:nvSpPr>
        <p:spPr>
          <a:xfrm>
            <a:off x="144965" y="1825625"/>
            <a:ext cx="4817327" cy="407337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44821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506727" y="5123220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400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400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032340" y="55615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6" name="Chmurka 35">
              <a:extLst>
                <a:ext uri="{FF2B5EF4-FFF2-40B4-BE49-F238E27FC236}">
                  <a16:creationId xmlns:a16="http://schemas.microsoft.com/office/drawing/2014/main" id="{9FCA39B3-9CC3-CB44-8C70-5FE80812CF41}"/>
                </a:ext>
              </a:extLst>
            </p:cNvPr>
            <p:cNvSpPr/>
            <p:nvPr/>
          </p:nvSpPr>
          <p:spPr>
            <a:xfrm>
              <a:off x="6735348" y="5008268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400" dirty="0">
                  <a:solidFill>
                    <a:srgbClr val="194F31"/>
                  </a:solidFill>
                </a:rPr>
                <a:t>abstrakcja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600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człowieka ale więcej szczegółów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34" name="Walec 33">
            <a:extLst>
              <a:ext uri="{FF2B5EF4-FFF2-40B4-BE49-F238E27FC236}">
                <a16:creationId xmlns:a16="http://schemas.microsoft.com/office/drawing/2014/main" id="{4F4CCB3D-C7D6-954C-9F58-B59E101DDD98}"/>
              </a:ext>
            </a:extLst>
          </p:cNvPr>
          <p:cNvSpPr/>
          <p:nvPr/>
        </p:nvSpPr>
        <p:spPr>
          <a:xfrm>
            <a:off x="4371209" y="6082964"/>
            <a:ext cx="692969" cy="369252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050" dirty="0" err="1">
                <a:solidFill>
                  <a:srgbClr val="257549"/>
                </a:solidFill>
              </a:rPr>
              <a:t>Pogłądy</a:t>
            </a:r>
            <a:endParaRPr lang="pl-PL" sz="1050" dirty="0">
              <a:solidFill>
                <a:srgbClr val="257549"/>
              </a:solidFill>
            </a:endParaRPr>
          </a:p>
        </p:txBody>
      </p:sp>
      <p:sp>
        <p:nvSpPr>
          <p:cNvPr id="35" name="Walec 34">
            <a:extLst>
              <a:ext uri="{FF2B5EF4-FFF2-40B4-BE49-F238E27FC236}">
                <a16:creationId xmlns:a16="http://schemas.microsoft.com/office/drawing/2014/main" id="{03D60C67-8075-0346-A1DB-A6212C8D9490}"/>
              </a:ext>
            </a:extLst>
          </p:cNvPr>
          <p:cNvSpPr/>
          <p:nvPr/>
        </p:nvSpPr>
        <p:spPr>
          <a:xfrm>
            <a:off x="5005143" y="6173381"/>
            <a:ext cx="692969" cy="369252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050" dirty="0">
                <a:solidFill>
                  <a:srgbClr val="257549"/>
                </a:solidFill>
              </a:rPr>
              <a:t>Przekonania</a:t>
            </a:r>
          </a:p>
        </p:txBody>
      </p:sp>
      <p:sp>
        <p:nvSpPr>
          <p:cNvPr id="37" name="Sześcian 36">
            <a:extLst>
              <a:ext uri="{FF2B5EF4-FFF2-40B4-BE49-F238E27FC236}">
                <a16:creationId xmlns:a16="http://schemas.microsoft.com/office/drawing/2014/main" id="{50A8A5EA-69DD-9B49-BA87-84B901EE128A}"/>
              </a:ext>
            </a:extLst>
          </p:cNvPr>
          <p:cNvSpPr/>
          <p:nvPr/>
        </p:nvSpPr>
        <p:spPr>
          <a:xfrm>
            <a:off x="6575205" y="6225133"/>
            <a:ext cx="1167241" cy="384898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1400" b="1" dirty="0">
                <a:solidFill>
                  <a:srgbClr val="923E83"/>
                </a:solidFill>
              </a:rPr>
              <a:t>Organy</a:t>
            </a:r>
          </a:p>
        </p:txBody>
      </p:sp>
    </p:spTree>
    <p:extLst>
      <p:ext uri="{BB962C8B-B14F-4D97-AF65-F5344CB8AC3E}">
        <p14:creationId xmlns:p14="http://schemas.microsoft.com/office/powerpoint/2010/main" val="8369244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t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pl-PL" sz="2000" b="1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t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pl-PL" sz="2000" b="1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Procesy myślowe</a:t>
              </a:r>
            </a:p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hormony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Koloruje 2</a:t>
            </a:r>
            <a:br>
              <a:rPr lang="pl-PL" dirty="0"/>
            </a:br>
            <a:r>
              <a:rPr lang="pl-PL" dirty="0"/>
              <a:t>Wszystko, albo prawie wszystko to powinno być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34" name="Owal 29">
            <a:extLst>
              <a:ext uri="{FF2B5EF4-FFF2-40B4-BE49-F238E27FC236}">
                <a16:creationId xmlns:a16="http://schemas.microsoft.com/office/drawing/2014/main" id="{C261FF3C-45B7-0A41-A3FC-62DE5504D166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00B0F0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grpSp>
        <p:nvGrpSpPr>
          <p:cNvPr id="35" name="Grupa 34">
            <a:extLst>
              <a:ext uri="{FF2B5EF4-FFF2-40B4-BE49-F238E27FC236}">
                <a16:creationId xmlns:a16="http://schemas.microsoft.com/office/drawing/2014/main" id="{5C9C1476-83D0-0D4D-823A-DC5AC959BAE9}"/>
              </a:ext>
            </a:extLst>
          </p:cNvPr>
          <p:cNvGrpSpPr/>
          <p:nvPr/>
        </p:nvGrpSpPr>
        <p:grpSpPr>
          <a:xfrm>
            <a:off x="7917592" y="292870"/>
            <a:ext cx="3643656" cy="3518932"/>
            <a:chOff x="4119377" y="292870"/>
            <a:chExt cx="3643656" cy="3518932"/>
          </a:xfrm>
        </p:grpSpPr>
        <p:sp>
          <p:nvSpPr>
            <p:cNvPr id="36" name="Owal 35">
              <a:extLst>
                <a:ext uri="{FF2B5EF4-FFF2-40B4-BE49-F238E27FC236}">
                  <a16:creationId xmlns:a16="http://schemas.microsoft.com/office/drawing/2014/main" id="{42AF1FE9-A57F-C54A-A821-3D7570450CA2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7" name="PoleTekstowe 48">
              <a:extLst>
                <a:ext uri="{FF2B5EF4-FFF2-40B4-BE49-F238E27FC236}">
                  <a16:creationId xmlns:a16="http://schemas.microsoft.com/office/drawing/2014/main" id="{C35B99D1-3077-674D-B717-229152BC3FB6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38" name="Owal 29">
            <a:extLst>
              <a:ext uri="{FF2B5EF4-FFF2-40B4-BE49-F238E27FC236}">
                <a16:creationId xmlns:a16="http://schemas.microsoft.com/office/drawing/2014/main" id="{8F1A1AD3-DC26-3D47-AE76-65A7DDDD9996}"/>
              </a:ext>
            </a:extLst>
          </p:cNvPr>
          <p:cNvSpPr/>
          <p:nvPr/>
        </p:nvSpPr>
        <p:spPr>
          <a:xfrm>
            <a:off x="9532115" y="1258838"/>
            <a:ext cx="1479208" cy="1479208"/>
          </a:xfrm>
          <a:prstGeom prst="ellipse">
            <a:avLst/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 Święty</a:t>
            </a:r>
          </a:p>
        </p:txBody>
      </p:sp>
      <p:sp>
        <p:nvSpPr>
          <p:cNvPr id="59" name="Owal 29">
            <a:extLst>
              <a:ext uri="{FF2B5EF4-FFF2-40B4-BE49-F238E27FC236}">
                <a16:creationId xmlns:a16="http://schemas.microsoft.com/office/drawing/2014/main" id="{DE4D4F79-18CA-BD49-8AB4-A4FE2B740422}"/>
              </a:ext>
            </a:extLst>
          </p:cNvPr>
          <p:cNvSpPr/>
          <p:nvPr/>
        </p:nvSpPr>
        <p:spPr>
          <a:xfrm>
            <a:off x="9137180" y="2209742"/>
            <a:ext cx="1479208" cy="1479208"/>
          </a:xfrm>
          <a:prstGeom prst="ellipse">
            <a:avLst/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</a:p>
        </p:txBody>
      </p:sp>
      <p:sp>
        <p:nvSpPr>
          <p:cNvPr id="60" name="Chmurka 59">
            <a:extLst>
              <a:ext uri="{FF2B5EF4-FFF2-40B4-BE49-F238E27FC236}">
                <a16:creationId xmlns:a16="http://schemas.microsoft.com/office/drawing/2014/main" id="{D1B62E4E-5CBC-354B-8FDB-5B7E7888DF9B}"/>
              </a:ext>
            </a:extLst>
          </p:cNvPr>
          <p:cNvSpPr/>
          <p:nvPr/>
        </p:nvSpPr>
        <p:spPr>
          <a:xfrm>
            <a:off x="6912758" y="5847541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400" dirty="0">
                <a:solidFill>
                  <a:srgbClr val="194F31"/>
                </a:solidFill>
              </a:rPr>
              <a:t>abstrakcja</a:t>
            </a:r>
          </a:p>
        </p:txBody>
      </p:sp>
      <p:sp>
        <p:nvSpPr>
          <p:cNvPr id="61" name="Walec 60">
            <a:extLst>
              <a:ext uri="{FF2B5EF4-FFF2-40B4-BE49-F238E27FC236}">
                <a16:creationId xmlns:a16="http://schemas.microsoft.com/office/drawing/2014/main" id="{65D52165-E091-5B44-8E62-92D9710B82D7}"/>
              </a:ext>
            </a:extLst>
          </p:cNvPr>
          <p:cNvSpPr/>
          <p:nvPr/>
        </p:nvSpPr>
        <p:spPr>
          <a:xfrm>
            <a:off x="4371209" y="6082964"/>
            <a:ext cx="692969" cy="369252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050" dirty="0" err="1">
                <a:solidFill>
                  <a:srgbClr val="257549"/>
                </a:solidFill>
              </a:rPr>
              <a:t>Pogłądy</a:t>
            </a:r>
            <a:endParaRPr lang="pl-PL" sz="1050" dirty="0">
              <a:solidFill>
                <a:srgbClr val="257549"/>
              </a:solidFill>
            </a:endParaRPr>
          </a:p>
        </p:txBody>
      </p:sp>
      <p:sp>
        <p:nvSpPr>
          <p:cNvPr id="63" name="Walec 62">
            <a:extLst>
              <a:ext uri="{FF2B5EF4-FFF2-40B4-BE49-F238E27FC236}">
                <a16:creationId xmlns:a16="http://schemas.microsoft.com/office/drawing/2014/main" id="{CF5842AB-A7F8-C84C-9557-63347762DEFC}"/>
              </a:ext>
            </a:extLst>
          </p:cNvPr>
          <p:cNvSpPr/>
          <p:nvPr/>
        </p:nvSpPr>
        <p:spPr>
          <a:xfrm>
            <a:off x="5005143" y="6173381"/>
            <a:ext cx="692969" cy="369252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050" dirty="0">
                <a:solidFill>
                  <a:srgbClr val="257549"/>
                </a:solidFill>
              </a:rPr>
              <a:t>Przekonania</a:t>
            </a:r>
          </a:p>
        </p:txBody>
      </p:sp>
    </p:spTree>
    <p:extLst>
      <p:ext uri="{BB962C8B-B14F-4D97-AF65-F5344CB8AC3E}">
        <p14:creationId xmlns:p14="http://schemas.microsoft.com/office/powerpoint/2010/main" val="38104637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FA30E-246C-7E4E-9CB0-38DACDD8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robocze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AB8199-2E71-BB44-8D6A-C71277C3E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5436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>
            <a:extLst>
              <a:ext uri="{FF2B5EF4-FFF2-40B4-BE49-F238E27FC236}">
                <a16:creationId xmlns:a16="http://schemas.microsoft.com/office/drawing/2014/main" id="{765E2A18-141C-0543-90E1-2DE6EEDDEFD6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000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000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18" name="Walec 17">
            <a:extLst>
              <a:ext uri="{FF2B5EF4-FFF2-40B4-BE49-F238E27FC236}">
                <a16:creationId xmlns:a16="http://schemas.microsoft.com/office/drawing/2014/main" id="{D9250964-7E1C-BB47-AFE8-B352D5B3065E}"/>
              </a:ext>
            </a:extLst>
          </p:cNvPr>
          <p:cNvSpPr/>
          <p:nvPr/>
        </p:nvSpPr>
        <p:spPr>
          <a:xfrm>
            <a:off x="7837675" y="5111945"/>
            <a:ext cx="709362" cy="683373"/>
          </a:xfrm>
          <a:prstGeom prst="can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200" dirty="0">
                <a:solidFill>
                  <a:srgbClr val="923E83"/>
                </a:solidFill>
              </a:rPr>
              <a:t>Pamięć mięśniowa</a:t>
            </a:r>
          </a:p>
        </p:txBody>
      </p:sp>
      <p:sp>
        <p:nvSpPr>
          <p:cNvPr id="22" name="Sześcian 21">
            <a:extLst>
              <a:ext uri="{FF2B5EF4-FFF2-40B4-BE49-F238E27FC236}">
                <a16:creationId xmlns:a16="http://schemas.microsoft.com/office/drawing/2014/main" id="{89D942BC-409A-C246-9F51-55D4D5EF8276}"/>
              </a:ext>
            </a:extLst>
          </p:cNvPr>
          <p:cNvSpPr/>
          <p:nvPr/>
        </p:nvSpPr>
        <p:spPr>
          <a:xfrm>
            <a:off x="5649871" y="5045419"/>
            <a:ext cx="1058211" cy="473867"/>
          </a:xfrm>
          <a:prstGeom prst="cube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mózg</a:t>
            </a:r>
          </a:p>
        </p:txBody>
      </p:sp>
      <p:sp>
        <p:nvSpPr>
          <p:cNvPr id="23" name="Chmurka 22">
            <a:extLst>
              <a:ext uri="{FF2B5EF4-FFF2-40B4-BE49-F238E27FC236}">
                <a16:creationId xmlns:a16="http://schemas.microsoft.com/office/drawing/2014/main" id="{B58DA924-3D5F-3A49-8874-6CA31B6B4F73}"/>
              </a:ext>
            </a:extLst>
          </p:cNvPr>
          <p:cNvSpPr/>
          <p:nvPr/>
        </p:nvSpPr>
        <p:spPr>
          <a:xfrm>
            <a:off x="4740340" y="3988579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  <p:sp>
        <p:nvSpPr>
          <p:cNvPr id="19" name="Chmurka 18">
            <a:extLst>
              <a:ext uri="{FF2B5EF4-FFF2-40B4-BE49-F238E27FC236}">
                <a16:creationId xmlns:a16="http://schemas.microsoft.com/office/drawing/2014/main" id="{00777887-00E2-5348-8811-CC2F18C0BA62}"/>
              </a:ext>
            </a:extLst>
          </p:cNvPr>
          <p:cNvSpPr/>
          <p:nvPr/>
        </p:nvSpPr>
        <p:spPr>
          <a:xfrm>
            <a:off x="4328499" y="4483187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analiza</a:t>
            </a:r>
          </a:p>
        </p:txBody>
      </p:sp>
      <p:cxnSp>
        <p:nvCxnSpPr>
          <p:cNvPr id="41" name="Łącznik prosty 40">
            <a:extLst>
              <a:ext uri="{FF2B5EF4-FFF2-40B4-BE49-F238E27FC236}">
                <a16:creationId xmlns:a16="http://schemas.microsoft.com/office/drawing/2014/main" id="{685BA568-81CE-3041-8794-2A5B52964C87}"/>
              </a:ext>
            </a:extLst>
          </p:cNvPr>
          <p:cNvCxnSpPr>
            <a:cxnSpLocks/>
          </p:cNvCxnSpPr>
          <p:nvPr/>
        </p:nvCxnSpPr>
        <p:spPr>
          <a:xfrm>
            <a:off x="4066409" y="4653135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A78D4671-43F8-4949-BE64-D4C444DA03B4}"/>
              </a:ext>
            </a:extLst>
          </p:cNvPr>
          <p:cNvCxnSpPr>
            <a:cxnSpLocks/>
          </p:cNvCxnSpPr>
          <p:nvPr/>
        </p:nvCxnSpPr>
        <p:spPr>
          <a:xfrm>
            <a:off x="4218056" y="4468424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DEDC0BEC-3E2C-F64F-9140-F8C364160DB8}"/>
              </a:ext>
            </a:extLst>
          </p:cNvPr>
          <p:cNvCxnSpPr>
            <a:cxnSpLocks/>
          </p:cNvCxnSpPr>
          <p:nvPr/>
        </p:nvCxnSpPr>
        <p:spPr>
          <a:xfrm flipV="1">
            <a:off x="5146969" y="4927756"/>
            <a:ext cx="454242" cy="48228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A5286947-D78C-F04D-9EE1-50FA54EF1BCF}"/>
              </a:ext>
            </a:extLst>
          </p:cNvPr>
          <p:cNvCxnSpPr>
            <a:cxnSpLocks/>
          </p:cNvCxnSpPr>
          <p:nvPr/>
        </p:nvCxnSpPr>
        <p:spPr>
          <a:xfrm>
            <a:off x="9131171" y="4134369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>
            <a:extLst>
              <a:ext uri="{FF2B5EF4-FFF2-40B4-BE49-F238E27FC236}">
                <a16:creationId xmlns:a16="http://schemas.microsoft.com/office/drawing/2014/main" id="{BE30F186-5D6E-0746-BFEC-9EFB3EAB6A44}"/>
              </a:ext>
            </a:extLst>
          </p:cNvPr>
          <p:cNvCxnSpPr>
            <a:cxnSpLocks/>
          </p:cNvCxnSpPr>
          <p:nvPr/>
        </p:nvCxnSpPr>
        <p:spPr>
          <a:xfrm>
            <a:off x="9208281" y="4369891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>
            <a:extLst>
              <a:ext uri="{FF2B5EF4-FFF2-40B4-BE49-F238E27FC236}">
                <a16:creationId xmlns:a16="http://schemas.microsoft.com/office/drawing/2014/main" id="{6E487B37-A814-A64C-BD27-4BF798A7CA59}"/>
              </a:ext>
            </a:extLst>
          </p:cNvPr>
          <p:cNvCxnSpPr>
            <a:cxnSpLocks/>
          </p:cNvCxnSpPr>
          <p:nvPr/>
        </p:nvCxnSpPr>
        <p:spPr>
          <a:xfrm>
            <a:off x="9285391" y="4605413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65AF24A2-2BF4-C448-A49D-9B9929BB134C}"/>
              </a:ext>
            </a:extLst>
          </p:cNvPr>
          <p:cNvCxnSpPr>
            <a:cxnSpLocks/>
          </p:cNvCxnSpPr>
          <p:nvPr/>
        </p:nvCxnSpPr>
        <p:spPr>
          <a:xfrm>
            <a:off x="9362501" y="4840935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>
            <a:extLst>
              <a:ext uri="{FF2B5EF4-FFF2-40B4-BE49-F238E27FC236}">
                <a16:creationId xmlns:a16="http://schemas.microsoft.com/office/drawing/2014/main" id="{C8B51058-37FB-CF40-8404-75878FFB3C64}"/>
              </a:ext>
            </a:extLst>
          </p:cNvPr>
          <p:cNvCxnSpPr>
            <a:cxnSpLocks/>
          </p:cNvCxnSpPr>
          <p:nvPr/>
        </p:nvCxnSpPr>
        <p:spPr>
          <a:xfrm>
            <a:off x="1942613" y="4578244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48BA5C87-26B5-0F4E-942B-2F70A824488E}"/>
              </a:ext>
            </a:extLst>
          </p:cNvPr>
          <p:cNvCxnSpPr>
            <a:cxnSpLocks/>
          </p:cNvCxnSpPr>
          <p:nvPr/>
        </p:nvCxnSpPr>
        <p:spPr>
          <a:xfrm>
            <a:off x="2019723" y="4813766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>
            <a:extLst>
              <a:ext uri="{FF2B5EF4-FFF2-40B4-BE49-F238E27FC236}">
                <a16:creationId xmlns:a16="http://schemas.microsoft.com/office/drawing/2014/main" id="{015FFC79-7701-5445-8961-3BE0A9221E80}"/>
              </a:ext>
            </a:extLst>
          </p:cNvPr>
          <p:cNvCxnSpPr>
            <a:cxnSpLocks/>
          </p:cNvCxnSpPr>
          <p:nvPr/>
        </p:nvCxnSpPr>
        <p:spPr>
          <a:xfrm>
            <a:off x="2096833" y="5049288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>
            <a:extLst>
              <a:ext uri="{FF2B5EF4-FFF2-40B4-BE49-F238E27FC236}">
                <a16:creationId xmlns:a16="http://schemas.microsoft.com/office/drawing/2014/main" id="{250C34F1-F6E6-C142-BE2F-A33F9D2462C4}"/>
              </a:ext>
            </a:extLst>
          </p:cNvPr>
          <p:cNvCxnSpPr>
            <a:cxnSpLocks/>
          </p:cNvCxnSpPr>
          <p:nvPr/>
        </p:nvCxnSpPr>
        <p:spPr>
          <a:xfrm>
            <a:off x="4740340" y="3305282"/>
            <a:ext cx="413291" cy="56416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8E2E181B-03F9-4948-BCE8-13E41861E080}"/>
              </a:ext>
            </a:extLst>
          </p:cNvPr>
          <p:cNvCxnSpPr>
            <a:cxnSpLocks/>
          </p:cNvCxnSpPr>
          <p:nvPr/>
        </p:nvCxnSpPr>
        <p:spPr>
          <a:xfrm>
            <a:off x="4846871" y="3060938"/>
            <a:ext cx="413291" cy="56416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842F8D1E-D2FE-7149-8A8A-54AF91E02E05}"/>
              </a:ext>
            </a:extLst>
          </p:cNvPr>
          <p:cNvSpPr txBox="1"/>
          <p:nvPr/>
        </p:nvSpPr>
        <p:spPr>
          <a:xfrm>
            <a:off x="3762320" y="4186113"/>
            <a:ext cx="13829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DCE07459-B16B-764C-AA73-0D20188FE927}"/>
              </a:ext>
            </a:extLst>
          </p:cNvPr>
          <p:cNvSpPr txBox="1"/>
          <p:nvPr/>
        </p:nvSpPr>
        <p:spPr>
          <a:xfrm>
            <a:off x="4082058" y="4029446"/>
            <a:ext cx="13829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396AC6C1-08BE-1E4E-8674-680C34BF5199}"/>
              </a:ext>
            </a:extLst>
          </p:cNvPr>
          <p:cNvSpPr txBox="1"/>
          <p:nvPr/>
        </p:nvSpPr>
        <p:spPr>
          <a:xfrm>
            <a:off x="5245800" y="4032741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12A3007-A7CD-7340-B680-AD2224E6D320}"/>
              </a:ext>
            </a:extLst>
          </p:cNvPr>
          <p:cNvSpPr txBox="1"/>
          <p:nvPr/>
        </p:nvSpPr>
        <p:spPr>
          <a:xfrm rot="20248007">
            <a:off x="6093329" y="3683287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AF5A37FB-943D-5448-B95D-973866635515}"/>
              </a:ext>
            </a:extLst>
          </p:cNvPr>
          <p:cNvSpPr txBox="1"/>
          <p:nvPr/>
        </p:nvSpPr>
        <p:spPr>
          <a:xfrm rot="19754928">
            <a:off x="4485737" y="5099709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70" name="Chmurka 69">
            <a:extLst>
              <a:ext uri="{FF2B5EF4-FFF2-40B4-BE49-F238E27FC236}">
                <a16:creationId xmlns:a16="http://schemas.microsoft.com/office/drawing/2014/main" id="{8A60769E-7BAF-7D4E-97B2-C1F680DAEC56}"/>
              </a:ext>
            </a:extLst>
          </p:cNvPr>
          <p:cNvSpPr/>
          <p:nvPr/>
        </p:nvSpPr>
        <p:spPr>
          <a:xfrm>
            <a:off x="5647944" y="4250497"/>
            <a:ext cx="1420958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charakter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5DC771FE-6779-1443-9F0C-2D7ABB4BC67A}"/>
              </a:ext>
            </a:extLst>
          </p:cNvPr>
          <p:cNvSpPr txBox="1"/>
          <p:nvPr/>
        </p:nvSpPr>
        <p:spPr>
          <a:xfrm rot="19043943">
            <a:off x="4096452" y="5075441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21" name="Chmurka 20">
            <a:extLst>
              <a:ext uri="{FF2B5EF4-FFF2-40B4-BE49-F238E27FC236}">
                <a16:creationId xmlns:a16="http://schemas.microsoft.com/office/drawing/2014/main" id="{9F078751-9A4F-FF4A-818A-869BE13D920D}"/>
              </a:ext>
            </a:extLst>
          </p:cNvPr>
          <p:cNvSpPr/>
          <p:nvPr/>
        </p:nvSpPr>
        <p:spPr>
          <a:xfrm>
            <a:off x="6995507" y="4060033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wola</a:t>
            </a:r>
          </a:p>
        </p:txBody>
      </p:sp>
      <p:sp>
        <p:nvSpPr>
          <p:cNvPr id="20" name="Chmurka 19">
            <a:extLst>
              <a:ext uri="{FF2B5EF4-FFF2-40B4-BE49-F238E27FC236}">
                <a16:creationId xmlns:a16="http://schemas.microsoft.com/office/drawing/2014/main" id="{3C75537D-3646-3D4E-BAAA-B13B4C336EE7}"/>
              </a:ext>
            </a:extLst>
          </p:cNvPr>
          <p:cNvSpPr/>
          <p:nvPr/>
        </p:nvSpPr>
        <p:spPr>
          <a:xfrm>
            <a:off x="6552606" y="4536030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synteza</a:t>
            </a:r>
          </a:p>
        </p:txBody>
      </p: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6300EE09-846C-EB42-8B01-164DAE824984}"/>
              </a:ext>
            </a:extLst>
          </p:cNvPr>
          <p:cNvCxnSpPr>
            <a:cxnSpLocks/>
          </p:cNvCxnSpPr>
          <p:nvPr/>
        </p:nvCxnSpPr>
        <p:spPr>
          <a:xfrm>
            <a:off x="7920683" y="4423721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wolny kształt 38">
            <a:extLst>
              <a:ext uri="{FF2B5EF4-FFF2-40B4-BE49-F238E27FC236}">
                <a16:creationId xmlns:a16="http://schemas.microsoft.com/office/drawing/2014/main" id="{DA1254A2-5EE0-6A42-A424-9C74F8D6DD87}"/>
              </a:ext>
            </a:extLst>
          </p:cNvPr>
          <p:cNvSpPr/>
          <p:nvPr/>
        </p:nvSpPr>
        <p:spPr>
          <a:xfrm>
            <a:off x="5520369" y="51011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Dowolny kształt 39">
            <a:extLst>
              <a:ext uri="{FF2B5EF4-FFF2-40B4-BE49-F238E27FC236}">
                <a16:creationId xmlns:a16="http://schemas.microsoft.com/office/drawing/2014/main" id="{709B9862-2CD7-274C-8423-1AAFC586BFC7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8A708013-7ADC-514D-BADF-ED9DBF9004BC}"/>
              </a:ext>
            </a:extLst>
          </p:cNvPr>
          <p:cNvSpPr txBox="1"/>
          <p:nvPr/>
        </p:nvSpPr>
        <p:spPr>
          <a:xfrm rot="20725283">
            <a:off x="6261935" y="4070704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indukcja</a:t>
            </a:r>
          </a:p>
        </p:txBody>
      </p:sp>
      <p:cxnSp>
        <p:nvCxnSpPr>
          <p:cNvPr id="73" name="Łącznik prosty 72">
            <a:extLst>
              <a:ext uri="{FF2B5EF4-FFF2-40B4-BE49-F238E27FC236}">
                <a16:creationId xmlns:a16="http://schemas.microsoft.com/office/drawing/2014/main" id="{A0878747-C1A7-A743-AEEC-3D38EF334693}"/>
              </a:ext>
            </a:extLst>
          </p:cNvPr>
          <p:cNvCxnSpPr>
            <a:cxnSpLocks/>
          </p:cNvCxnSpPr>
          <p:nvPr/>
        </p:nvCxnSpPr>
        <p:spPr>
          <a:xfrm>
            <a:off x="3998088" y="5076288"/>
            <a:ext cx="657219" cy="33375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BBC40944-FA78-4C4E-8C6A-431799EB551F}"/>
              </a:ext>
            </a:extLst>
          </p:cNvPr>
          <p:cNvSpPr txBox="1"/>
          <p:nvPr/>
        </p:nvSpPr>
        <p:spPr>
          <a:xfrm>
            <a:off x="7548559" y="410404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76" name="pole tekstowe 75">
            <a:extLst>
              <a:ext uri="{FF2B5EF4-FFF2-40B4-BE49-F238E27FC236}">
                <a16:creationId xmlns:a16="http://schemas.microsoft.com/office/drawing/2014/main" id="{2FCBAD0A-D09C-2449-87B6-3AD59B2B9EA4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54" name="Tytuł 2">
            <a:extLst>
              <a:ext uri="{FF2B5EF4-FFF2-40B4-BE49-F238E27FC236}">
                <a16:creationId xmlns:a16="http://schemas.microsoft.com/office/drawing/2014/main" id="{CADC8FAC-78F8-514D-8B19-278C73341934}"/>
              </a:ext>
            </a:extLst>
          </p:cNvPr>
          <p:cNvSpPr txBox="1">
            <a:spLocks/>
          </p:cNvSpPr>
          <p:nvPr/>
        </p:nvSpPr>
        <p:spPr>
          <a:xfrm>
            <a:off x="295762" y="22564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FF0000"/>
                </a:solidFill>
              </a:rPr>
              <a:t>Pomocnicze elementy</a:t>
            </a:r>
          </a:p>
        </p:txBody>
      </p:sp>
      <p:sp>
        <p:nvSpPr>
          <p:cNvPr id="72" name="Walec 71">
            <a:extLst>
              <a:ext uri="{FF2B5EF4-FFF2-40B4-BE49-F238E27FC236}">
                <a16:creationId xmlns:a16="http://schemas.microsoft.com/office/drawing/2014/main" id="{334866B5-9DDB-5A40-A19D-99E5471F9E79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77" name="Sześcian 76">
            <a:extLst>
              <a:ext uri="{FF2B5EF4-FFF2-40B4-BE49-F238E27FC236}">
                <a16:creationId xmlns:a16="http://schemas.microsoft.com/office/drawing/2014/main" id="{FC90A653-41C7-3944-B666-4545B330EDC5}"/>
              </a:ext>
            </a:extLst>
          </p:cNvPr>
          <p:cNvSpPr/>
          <p:nvPr/>
        </p:nvSpPr>
        <p:spPr>
          <a:xfrm>
            <a:off x="6163209" y="5487838"/>
            <a:ext cx="1061156" cy="402203"/>
          </a:xfrm>
          <a:prstGeom prst="cube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hormony</a:t>
            </a:r>
            <a:endParaRPr lang="pl-PL" sz="1600" dirty="0">
              <a:solidFill>
                <a:srgbClr val="194F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962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Wszystko, albo prawie wszystko to powinno być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grpSp>
        <p:nvGrpSpPr>
          <p:cNvPr id="34" name="Grupa 33">
            <a:extLst>
              <a:ext uri="{FF2B5EF4-FFF2-40B4-BE49-F238E27FC236}">
                <a16:creationId xmlns:a16="http://schemas.microsoft.com/office/drawing/2014/main" id="{07A27D8B-A217-B24A-8803-3508939E6245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35" name="Owal 34">
              <a:extLst>
                <a:ext uri="{FF2B5EF4-FFF2-40B4-BE49-F238E27FC236}">
                  <a16:creationId xmlns:a16="http://schemas.microsoft.com/office/drawing/2014/main" id="{E1ECDE88-B3BF-3149-9C29-6E0DB8EA8823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6" name="PoleTekstowe 48">
              <a:extLst>
                <a:ext uri="{FF2B5EF4-FFF2-40B4-BE49-F238E27FC236}">
                  <a16:creationId xmlns:a16="http://schemas.microsoft.com/office/drawing/2014/main" id="{C96945EE-B6D2-C14A-B809-4D5262C67B76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37" name="Owal 29">
            <a:extLst>
              <a:ext uri="{FF2B5EF4-FFF2-40B4-BE49-F238E27FC236}">
                <a16:creationId xmlns:a16="http://schemas.microsoft.com/office/drawing/2014/main" id="{6D95F367-3585-8E47-AE22-E6C7CF4C01CA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38" name="Owal 29">
            <a:extLst>
              <a:ext uri="{FF2B5EF4-FFF2-40B4-BE49-F238E27FC236}">
                <a16:creationId xmlns:a16="http://schemas.microsoft.com/office/drawing/2014/main" id="{E7973724-8407-C94A-AB9E-4011D1A2E4C8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59" name="Owal 29">
            <a:extLst>
              <a:ext uri="{FF2B5EF4-FFF2-40B4-BE49-F238E27FC236}">
                <a16:creationId xmlns:a16="http://schemas.microsoft.com/office/drawing/2014/main" id="{3ACBBC95-5B0E-FE43-94B6-C19AD4300EB5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</p:spTree>
    <p:extLst>
      <p:ext uri="{BB962C8B-B14F-4D97-AF65-F5344CB8AC3E}">
        <p14:creationId xmlns:p14="http://schemas.microsoft.com/office/powerpoint/2010/main" val="335031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4FD79D-9B25-AD4A-8D19-6AC0874E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rzeczywiście chodzi o perspektywę?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57230F5-F8D5-644F-BDD9-482519A6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730" y="1826623"/>
            <a:ext cx="4931183" cy="481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99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30F08BA5-A4C7-8940-BD24-CE6819568B54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Obrazek wyjściowy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 tego usuwać !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2AD69D71-D4A8-444C-95F8-DD4A432BCA0D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EF696577-89FA-8F45-8EA2-73C87024BC22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8C9A506F-A9D6-BD44-8678-5FD52BE5B312}"/>
              </a:ext>
            </a:extLst>
          </p:cNvPr>
          <p:cNvCxnSpPr>
            <a:cxnSpLocks/>
          </p:cNvCxnSpPr>
          <p:nvPr/>
        </p:nvCxnSpPr>
        <p:spPr>
          <a:xfrm>
            <a:off x="7212689" y="1442905"/>
            <a:ext cx="574182" cy="1712891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Łuk 42">
            <a:extLst>
              <a:ext uri="{FF2B5EF4-FFF2-40B4-BE49-F238E27FC236}">
                <a16:creationId xmlns:a16="http://schemas.microsoft.com/office/drawing/2014/main" id="{E4F817A8-8117-764A-BD15-8C008DFB579E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56F79959-E6FA-D547-A2AD-040456678647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38D1FB3B-2317-1045-96F3-A22C6B706EF9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E42E60A8-FFB3-8E46-8F27-6F986E5C6B38}"/>
              </a:ext>
            </a:extLst>
          </p:cNvPr>
          <p:cNvSpPr txBox="1"/>
          <p:nvPr/>
        </p:nvSpPr>
        <p:spPr>
          <a:xfrm>
            <a:off x="8547495" y="353583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28339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Obrazek wyjściowy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 tego usuwać ! 2Q2023</a:t>
            </a:r>
          </a:p>
        </p:txBody>
      </p:sp>
      <p:sp>
        <p:nvSpPr>
          <p:cNvPr id="63" name="Walec 62">
            <a:extLst>
              <a:ext uri="{FF2B5EF4-FFF2-40B4-BE49-F238E27FC236}">
                <a16:creationId xmlns:a16="http://schemas.microsoft.com/office/drawing/2014/main" id="{FB71CA1A-969E-DB4D-BDD9-AFBF5766EC3A}"/>
              </a:ext>
            </a:extLst>
          </p:cNvPr>
          <p:cNvSpPr/>
          <p:nvPr/>
        </p:nvSpPr>
        <p:spPr>
          <a:xfrm>
            <a:off x="7837675" y="5111945"/>
            <a:ext cx="709362" cy="683373"/>
          </a:xfrm>
          <a:prstGeom prst="can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200" dirty="0">
                <a:solidFill>
                  <a:srgbClr val="923E83"/>
                </a:solidFill>
              </a:rPr>
              <a:t>Pamięć mięśniowa</a:t>
            </a:r>
          </a:p>
        </p:txBody>
      </p:sp>
    </p:spTree>
    <p:extLst>
      <p:ext uri="{BB962C8B-B14F-4D97-AF65-F5344CB8AC3E}">
        <p14:creationId xmlns:p14="http://schemas.microsoft.com/office/powerpoint/2010/main" val="41606381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A08E5F0-EDA5-3247-9961-A0359005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Zabawy w uczucia i emocje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E6E7C4D-2E72-0D48-9891-13C49D020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To powinno wylecieć do innych notatek i prezentacji</a:t>
            </a:r>
          </a:p>
        </p:txBody>
      </p:sp>
    </p:spTree>
    <p:extLst>
      <p:ext uri="{BB962C8B-B14F-4D97-AF65-F5344CB8AC3E}">
        <p14:creationId xmlns:p14="http://schemas.microsoft.com/office/powerpoint/2010/main" val="13384603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2A18AA-5FC7-3846-B2F3-D6655E09D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ToDo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050042-4CE8-324B-989B-802B3D6F9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Gdzie i jak dodać odczucia, emocje, ból, radość, trzeźwość i euforie i …..</a:t>
            </a:r>
          </a:p>
          <a:p>
            <a:r>
              <a:rPr lang="pl-PL" dirty="0"/>
              <a:t>Uwaga – mogę to opisywać z punktu </a:t>
            </a:r>
            <a:r>
              <a:rPr lang="pl-PL" dirty="0" err="1"/>
              <a:t>widzienia</a:t>
            </a:r>
            <a:r>
              <a:rPr lang="pl-PL" dirty="0"/>
              <a:t> psychologii świeckiej, bez uwzględniania metafizyki – też powinno to działać, a przynajmniej dać akceptację modelu ze strony naukowców</a:t>
            </a:r>
          </a:p>
        </p:txBody>
      </p:sp>
    </p:spTree>
    <p:extLst>
      <p:ext uri="{BB962C8B-B14F-4D97-AF65-F5344CB8AC3E}">
        <p14:creationId xmlns:p14="http://schemas.microsoft.com/office/powerpoint/2010/main" val="28629514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Punkt wyjścia – jak działa człowiek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5855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463993" y="534041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390865" y="55773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Punkt wyjścia – jak działa człowiek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42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A6932F-5F24-9B4F-BD2D-7544823A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– jeżeli chcę malować to muszę opisać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2678D6-B9B7-5D49-946F-886CE9FDB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wyniku obserwacji świata moje emocje w różne stany.</a:t>
            </a:r>
          </a:p>
          <a:p>
            <a:r>
              <a:rPr lang="pl-PL" dirty="0"/>
              <a:t>W wyniku różnych emocji różnie myślę. </a:t>
            </a:r>
          </a:p>
          <a:p>
            <a:pPr lvl="1"/>
            <a:r>
              <a:rPr lang="pl-PL" dirty="0"/>
              <a:t>Podniecenie kładzie w myśleniu akcent na działanie, tu i teraz.</a:t>
            </a:r>
          </a:p>
          <a:p>
            <a:pPr lvl="1"/>
            <a:r>
              <a:rPr lang="pl-PL" dirty="0"/>
              <a:t>Strach każe działać ostrożnie, powoli, kontrolując zasoby, sytuacje</a:t>
            </a:r>
            <a:r>
              <a:rPr lang="pl-PL"/>
              <a:t>, ukrywając się.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80837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9E71D7-5A98-7844-A9A6-C70BEDB5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Uczucia - Wiki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C3F303-36FF-8849-A1A9-D8C688F48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Uczucia</a:t>
            </a:r>
            <a:r>
              <a:rPr lang="pl-PL" dirty="0"/>
              <a:t> – pojęcie często używane zamiennie z </a:t>
            </a:r>
            <a:r>
              <a:rPr lang="pl-PL" b="1" dirty="0"/>
              <a:t>emocje</a:t>
            </a:r>
            <a:r>
              <a:rPr lang="pl-PL" dirty="0"/>
              <a:t>, jednak nierównoznaczne, ponieważ część uczuć nie wypływa z emocji.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W tym modelu  </a:t>
            </a:r>
            <a:r>
              <a:rPr lang="pl-PL" dirty="0" err="1"/>
              <a:t>António</a:t>
            </a:r>
            <a:r>
              <a:rPr lang="pl-PL" dirty="0"/>
              <a:t> </a:t>
            </a:r>
            <a:r>
              <a:rPr lang="pl-PL" dirty="0" err="1"/>
              <a:t>Damásio</a:t>
            </a:r>
            <a:r>
              <a:rPr lang="pl-PL" dirty="0"/>
              <a:t> wyodrębnia trzy rodzaje uczuć:</a:t>
            </a:r>
          </a:p>
          <a:p>
            <a:pPr lvl="1"/>
            <a:r>
              <a:rPr lang="pl-PL" dirty="0"/>
              <a:t>uczucia podstawowe emocji uniwersalnych (szczęście, smutek, gniew, lęk, wstręt)</a:t>
            </a:r>
          </a:p>
          <a:p>
            <a:pPr lvl="1"/>
            <a:r>
              <a:rPr lang="pl-PL" dirty="0"/>
              <a:t>uczucia subtelnych emocji uniwersalnych (odmiany szczęścia: euforia, ekstaza; odmiany smutku: zaduma, melancholia, odmiany lęku: nieśmiałość, panika)</a:t>
            </a:r>
          </a:p>
          <a:p>
            <a:pPr lvl="1"/>
            <a:r>
              <a:rPr lang="pl-PL" dirty="0"/>
              <a:t>uczucia tła</a:t>
            </a:r>
          </a:p>
        </p:txBody>
      </p:sp>
    </p:spTree>
    <p:extLst>
      <p:ext uri="{BB962C8B-B14F-4D97-AF65-F5344CB8AC3E}">
        <p14:creationId xmlns:p14="http://schemas.microsoft.com/office/powerpoint/2010/main" val="42062409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8B77DD-DC7A-5C4F-A34B-F7749029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Emocja (Wiki)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2CB239-826A-1148-B6FB-087334C77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Emocja</a:t>
            </a:r>
            <a:r>
              <a:rPr lang="pl-PL" dirty="0"/>
              <a:t> (od łac. </a:t>
            </a:r>
            <a:r>
              <a:rPr lang="pl-PL" i="1" dirty="0"/>
              <a:t>e </a:t>
            </a:r>
            <a:r>
              <a:rPr lang="pl-PL" i="1" dirty="0" err="1"/>
              <a:t>movere</a:t>
            </a:r>
            <a:r>
              <a:rPr lang="pl-PL" dirty="0"/>
              <a:t>, „w ruchu”) – stan znacznego poruszenia umysłu. Emocje charakteryzują się tym, że pojawiają się nagle i zawsze łączą się z pobudzeniem somatycznym; mogą osiągnąć dużą intensywność, ale są przejściowe.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Mój komentarz: emocje wpływają na myślenie. Mogę powiedzieć, że to jakby stany umysłu, stany (konteksty), w których realizowany jest zamysł.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31860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Punkt wyjścia – jak działa człowiek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16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CB39EE-2A40-C44A-A71F-08ADC535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wymiar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B92ACF-855C-284F-9226-48D16FF4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Wiki:</a:t>
            </a:r>
          </a:p>
          <a:p>
            <a:pPr marL="0" indent="0">
              <a:buNone/>
            </a:pPr>
            <a:r>
              <a:rPr lang="pl-PL" dirty="0"/>
              <a:t>Wymiar – minimalna liczba niezależnych parametrów potrzebnych do opisania jakiegoś zbioru. Zatem jest to liczba przypisana zbiorowi lub przestrzeni w taki sposób, by punkt miał w.=0, prosta w.=1, płaszczyzna w.=2 itd.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Fiki</a:t>
            </a:r>
            <a:r>
              <a:rPr lang="pl-PL" dirty="0"/>
              <a:t>:</a:t>
            </a:r>
          </a:p>
          <a:p>
            <a:pPr marL="0" indent="0">
              <a:buNone/>
            </a:pPr>
            <a:r>
              <a:rPr lang="pl-PL" dirty="0"/>
              <a:t>Wymiar to minimalna liczba opisów w niezależnych przestrzeniach potrzebnych do opisania określonej rzeczywistości.</a:t>
            </a:r>
          </a:p>
        </p:txBody>
      </p:sp>
    </p:spTree>
    <p:extLst>
      <p:ext uri="{BB962C8B-B14F-4D97-AF65-F5344CB8AC3E}">
        <p14:creationId xmlns:p14="http://schemas.microsoft.com/office/powerpoint/2010/main" val="27092549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emocje wpływają na myślenie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716230BF-3C8E-9D47-91C6-04302B802BD4}"/>
              </a:ext>
            </a:extLst>
          </p:cNvPr>
          <p:cNvCxnSpPr>
            <a:cxnSpLocks/>
          </p:cNvCxnSpPr>
          <p:nvPr/>
        </p:nvCxnSpPr>
        <p:spPr>
          <a:xfrm>
            <a:off x="5199148" y="4474821"/>
            <a:ext cx="810921" cy="407793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64242B55-94BC-B04A-87D7-D497D0A3C6DE}"/>
              </a:ext>
            </a:extLst>
          </p:cNvPr>
          <p:cNvSpPr txBox="1"/>
          <p:nvPr/>
        </p:nvSpPr>
        <p:spPr>
          <a:xfrm>
            <a:off x="8534442" y="1587598"/>
            <a:ext cx="2726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Emocje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mogą blokować myślenie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promują rozwiązania twarde</a:t>
            </a:r>
          </a:p>
        </p:txBody>
      </p:sp>
    </p:spTree>
    <p:extLst>
      <p:ext uri="{BB962C8B-B14F-4D97-AF65-F5344CB8AC3E}">
        <p14:creationId xmlns:p14="http://schemas.microsoft.com/office/powerpoint/2010/main" val="31996547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emocje blokują myślenie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887D54BC-C56B-A74C-8B7C-33FC74C0FFB7}"/>
              </a:ext>
            </a:extLst>
          </p:cNvPr>
          <p:cNvCxnSpPr>
            <a:cxnSpLocks/>
          </p:cNvCxnSpPr>
          <p:nvPr/>
        </p:nvCxnSpPr>
        <p:spPr>
          <a:xfrm>
            <a:off x="5218513" y="4578244"/>
            <a:ext cx="3487165" cy="5913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452E6A9B-8A20-444A-A22F-8229C57A76F4}"/>
              </a:ext>
            </a:extLst>
          </p:cNvPr>
          <p:cNvSpPr txBox="1"/>
          <p:nvPr/>
        </p:nvSpPr>
        <p:spPr>
          <a:xfrm>
            <a:off x="8534442" y="1587598"/>
            <a:ext cx="2726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Emocje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Mogą doprowadzić do decyzji i działań wbrew myśleniu</a:t>
            </a:r>
          </a:p>
        </p:txBody>
      </p:sp>
    </p:spTree>
    <p:extLst>
      <p:ext uri="{BB962C8B-B14F-4D97-AF65-F5344CB8AC3E}">
        <p14:creationId xmlns:p14="http://schemas.microsoft.com/office/powerpoint/2010/main" val="7169759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charakter wpływają na myślenie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716230BF-3C8E-9D47-91C6-04302B802BD4}"/>
              </a:ext>
            </a:extLst>
          </p:cNvPr>
          <p:cNvCxnSpPr>
            <a:cxnSpLocks/>
          </p:cNvCxnSpPr>
          <p:nvPr/>
        </p:nvCxnSpPr>
        <p:spPr>
          <a:xfrm>
            <a:off x="6230574" y="3654190"/>
            <a:ext cx="250708" cy="852680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CDD82329-441A-F342-AC7B-EBD1F53E13CF}"/>
              </a:ext>
            </a:extLst>
          </p:cNvPr>
          <p:cNvCxnSpPr>
            <a:cxnSpLocks/>
          </p:cNvCxnSpPr>
          <p:nvPr/>
        </p:nvCxnSpPr>
        <p:spPr>
          <a:xfrm flipH="1">
            <a:off x="5642948" y="3630709"/>
            <a:ext cx="327371" cy="705928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887D54BC-C56B-A74C-8B7C-33FC74C0FFB7}"/>
              </a:ext>
            </a:extLst>
          </p:cNvPr>
          <p:cNvCxnSpPr>
            <a:cxnSpLocks/>
          </p:cNvCxnSpPr>
          <p:nvPr/>
        </p:nvCxnSpPr>
        <p:spPr>
          <a:xfrm>
            <a:off x="5199148" y="4474821"/>
            <a:ext cx="810921" cy="407793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452E6A9B-8A20-444A-A22F-8229C57A76F4}"/>
              </a:ext>
            </a:extLst>
          </p:cNvPr>
          <p:cNvSpPr txBox="1"/>
          <p:nvPr/>
        </p:nvSpPr>
        <p:spPr>
          <a:xfrm>
            <a:off x="8534442" y="1587598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Charakter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Hamuje, kontroluje emocje</a:t>
            </a:r>
          </a:p>
        </p:txBody>
      </p:sp>
    </p:spTree>
    <p:extLst>
      <p:ext uri="{BB962C8B-B14F-4D97-AF65-F5344CB8AC3E}">
        <p14:creationId xmlns:p14="http://schemas.microsoft.com/office/powerpoint/2010/main" val="5041713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Odruch, czasem zwany bezwarunkowym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owolny kształt 36">
            <a:extLst>
              <a:ext uri="{FF2B5EF4-FFF2-40B4-BE49-F238E27FC236}">
                <a16:creationId xmlns:a16="http://schemas.microsoft.com/office/drawing/2014/main" id="{3876836C-2377-6243-9E05-6D7FA3BF69EC}"/>
              </a:ext>
            </a:extLst>
          </p:cNvPr>
          <p:cNvSpPr/>
          <p:nvPr/>
        </p:nvSpPr>
        <p:spPr>
          <a:xfrm>
            <a:off x="3766701" y="4870170"/>
            <a:ext cx="4958752" cy="1545532"/>
          </a:xfrm>
          <a:custGeom>
            <a:avLst/>
            <a:gdLst>
              <a:gd name="connsiteX0" fmla="*/ 0 w 4281055"/>
              <a:gd name="connsiteY0" fmla="*/ 154151 h 972159"/>
              <a:gd name="connsiteX1" fmla="*/ 1704109 w 4281055"/>
              <a:gd name="connsiteY1" fmla="*/ 971569 h 972159"/>
              <a:gd name="connsiteX2" fmla="*/ 1662546 w 4281055"/>
              <a:gd name="connsiteY2" fmla="*/ 43314 h 972159"/>
              <a:gd name="connsiteX3" fmla="*/ 3034146 w 4281055"/>
              <a:gd name="connsiteY3" fmla="*/ 223423 h 972159"/>
              <a:gd name="connsiteX4" fmla="*/ 2549237 w 4281055"/>
              <a:gd name="connsiteY4" fmla="*/ 846878 h 972159"/>
              <a:gd name="connsiteX5" fmla="*/ 4281055 w 4281055"/>
              <a:gd name="connsiteY5" fmla="*/ 916151 h 972159"/>
              <a:gd name="connsiteX0" fmla="*/ 0 w 4281055"/>
              <a:gd name="connsiteY0" fmla="*/ 804006 h 1584859"/>
              <a:gd name="connsiteX1" fmla="*/ 581891 w 4281055"/>
              <a:gd name="connsiteY1" fmla="*/ 442 h 1584859"/>
              <a:gd name="connsiteX2" fmla="*/ 1662546 w 4281055"/>
              <a:gd name="connsiteY2" fmla="*/ 693169 h 1584859"/>
              <a:gd name="connsiteX3" fmla="*/ 3034146 w 4281055"/>
              <a:gd name="connsiteY3" fmla="*/ 873278 h 1584859"/>
              <a:gd name="connsiteX4" fmla="*/ 2549237 w 4281055"/>
              <a:gd name="connsiteY4" fmla="*/ 1496733 h 1584859"/>
              <a:gd name="connsiteX5" fmla="*/ 4281055 w 4281055"/>
              <a:gd name="connsiteY5" fmla="*/ 1566006 h 1584859"/>
              <a:gd name="connsiteX0" fmla="*/ 0 w 4849091"/>
              <a:gd name="connsiteY0" fmla="*/ 0 h 3136126"/>
              <a:gd name="connsiteX1" fmla="*/ 1149927 w 4849091"/>
              <a:gd name="connsiteY1" fmla="*/ 1551709 h 3136126"/>
              <a:gd name="connsiteX2" fmla="*/ 2230582 w 4849091"/>
              <a:gd name="connsiteY2" fmla="*/ 2244436 h 3136126"/>
              <a:gd name="connsiteX3" fmla="*/ 3602182 w 4849091"/>
              <a:gd name="connsiteY3" fmla="*/ 2424545 h 3136126"/>
              <a:gd name="connsiteX4" fmla="*/ 3117273 w 4849091"/>
              <a:gd name="connsiteY4" fmla="*/ 3048000 h 3136126"/>
              <a:gd name="connsiteX5" fmla="*/ 4849091 w 4849091"/>
              <a:gd name="connsiteY5" fmla="*/ 3117273 h 3136126"/>
              <a:gd name="connsiteX0" fmla="*/ 0 w 4849091"/>
              <a:gd name="connsiteY0" fmla="*/ 0 h 3136126"/>
              <a:gd name="connsiteX1" fmla="*/ 1149927 w 4849091"/>
              <a:gd name="connsiteY1" fmla="*/ 1551709 h 3136126"/>
              <a:gd name="connsiteX2" fmla="*/ 3865419 w 4849091"/>
              <a:gd name="connsiteY2" fmla="*/ 1662545 h 3136126"/>
              <a:gd name="connsiteX3" fmla="*/ 3602182 w 4849091"/>
              <a:gd name="connsiteY3" fmla="*/ 2424545 h 3136126"/>
              <a:gd name="connsiteX4" fmla="*/ 3117273 w 4849091"/>
              <a:gd name="connsiteY4" fmla="*/ 3048000 h 3136126"/>
              <a:gd name="connsiteX5" fmla="*/ 4849091 w 4849091"/>
              <a:gd name="connsiteY5" fmla="*/ 3117273 h 3136126"/>
              <a:gd name="connsiteX0" fmla="*/ 0 w 4849091"/>
              <a:gd name="connsiteY0" fmla="*/ 45769 h 3163171"/>
              <a:gd name="connsiteX1" fmla="*/ 1149927 w 4849091"/>
              <a:gd name="connsiteY1" fmla="*/ 1597478 h 3163171"/>
              <a:gd name="connsiteX2" fmla="*/ 3865419 w 4849091"/>
              <a:gd name="connsiteY2" fmla="*/ 1708314 h 3163171"/>
              <a:gd name="connsiteX3" fmla="*/ 3602182 w 4849091"/>
              <a:gd name="connsiteY3" fmla="*/ 2470314 h 3163171"/>
              <a:gd name="connsiteX4" fmla="*/ 4239491 w 4849091"/>
              <a:gd name="connsiteY4" fmla="*/ 4205 h 3163171"/>
              <a:gd name="connsiteX5" fmla="*/ 4849091 w 4849091"/>
              <a:gd name="connsiteY5" fmla="*/ 3163042 h 3163171"/>
              <a:gd name="connsiteX0" fmla="*/ 0 w 4904509"/>
              <a:gd name="connsiteY0" fmla="*/ 210575 h 2690153"/>
              <a:gd name="connsiteX1" fmla="*/ 1149927 w 4904509"/>
              <a:gd name="connsiteY1" fmla="*/ 1762284 h 2690153"/>
              <a:gd name="connsiteX2" fmla="*/ 3865419 w 4904509"/>
              <a:gd name="connsiteY2" fmla="*/ 1873120 h 2690153"/>
              <a:gd name="connsiteX3" fmla="*/ 3602182 w 4904509"/>
              <a:gd name="connsiteY3" fmla="*/ 2635120 h 2690153"/>
              <a:gd name="connsiteX4" fmla="*/ 4239491 w 4904509"/>
              <a:gd name="connsiteY4" fmla="*/ 169011 h 2690153"/>
              <a:gd name="connsiteX5" fmla="*/ 4904509 w 4904509"/>
              <a:gd name="connsiteY5" fmla="*/ 196721 h 2690153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42178"/>
              <a:gd name="connsiteX1" fmla="*/ 1149927 w 4904509"/>
              <a:gd name="connsiteY1" fmla="*/ 1762284 h 2042178"/>
              <a:gd name="connsiteX2" fmla="*/ 3865419 w 4904509"/>
              <a:gd name="connsiteY2" fmla="*/ 1873120 h 2042178"/>
              <a:gd name="connsiteX3" fmla="*/ 4239491 w 4904509"/>
              <a:gd name="connsiteY3" fmla="*/ 169011 h 2042178"/>
              <a:gd name="connsiteX4" fmla="*/ 4904509 w 4904509"/>
              <a:gd name="connsiteY4" fmla="*/ 196721 h 2042178"/>
              <a:gd name="connsiteX0" fmla="*/ 0 w 4904509"/>
              <a:gd name="connsiteY0" fmla="*/ 189454 h 2005552"/>
              <a:gd name="connsiteX1" fmla="*/ 1149927 w 4904509"/>
              <a:gd name="connsiteY1" fmla="*/ 1741163 h 2005552"/>
              <a:gd name="connsiteX2" fmla="*/ 3865419 w 4904509"/>
              <a:gd name="connsiteY2" fmla="*/ 1851999 h 2005552"/>
              <a:gd name="connsiteX3" fmla="*/ 3851564 w 4904509"/>
              <a:gd name="connsiteY3" fmla="*/ 175599 h 2005552"/>
              <a:gd name="connsiteX4" fmla="*/ 4904509 w 4904509"/>
              <a:gd name="connsiteY4" fmla="*/ 175600 h 2005552"/>
              <a:gd name="connsiteX0" fmla="*/ 0 w 4904509"/>
              <a:gd name="connsiteY0" fmla="*/ 189454 h 1978445"/>
              <a:gd name="connsiteX1" fmla="*/ 498764 w 4904509"/>
              <a:gd name="connsiteY1" fmla="*/ 799056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189454 h 1978445"/>
              <a:gd name="connsiteX1" fmla="*/ 789710 w 4904509"/>
              <a:gd name="connsiteY1" fmla="*/ 231020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189454 h 1978445"/>
              <a:gd name="connsiteX1" fmla="*/ 789710 w 4904509"/>
              <a:gd name="connsiteY1" fmla="*/ 231020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0395 h 1969386"/>
              <a:gd name="connsiteX1" fmla="*/ 789710 w 4904509"/>
              <a:gd name="connsiteY1" fmla="*/ 221961 h 1969386"/>
              <a:gd name="connsiteX2" fmla="*/ 1149927 w 4904509"/>
              <a:gd name="connsiteY2" fmla="*/ 1732104 h 1969386"/>
              <a:gd name="connsiteX3" fmla="*/ 3865419 w 4904509"/>
              <a:gd name="connsiteY3" fmla="*/ 1842940 h 1969386"/>
              <a:gd name="connsiteX4" fmla="*/ 3851564 w 4904509"/>
              <a:gd name="connsiteY4" fmla="*/ 166540 h 1969386"/>
              <a:gd name="connsiteX5" fmla="*/ 4904509 w 4904509"/>
              <a:gd name="connsiteY5" fmla="*/ 166541 h 1969386"/>
              <a:gd name="connsiteX0" fmla="*/ 0 w 4904509"/>
              <a:gd name="connsiteY0" fmla="*/ 62272 h 1851263"/>
              <a:gd name="connsiteX1" fmla="*/ 789710 w 4904509"/>
              <a:gd name="connsiteY1" fmla="*/ 103838 h 1851263"/>
              <a:gd name="connsiteX2" fmla="*/ 1149927 w 4904509"/>
              <a:gd name="connsiteY2" fmla="*/ 1613981 h 1851263"/>
              <a:gd name="connsiteX3" fmla="*/ 3865419 w 4904509"/>
              <a:gd name="connsiteY3" fmla="*/ 1724817 h 1851263"/>
              <a:gd name="connsiteX4" fmla="*/ 3851564 w 4904509"/>
              <a:gd name="connsiteY4" fmla="*/ 48417 h 1851263"/>
              <a:gd name="connsiteX5" fmla="*/ 4904509 w 4904509"/>
              <a:gd name="connsiteY5" fmla="*/ 48418 h 1851263"/>
              <a:gd name="connsiteX0" fmla="*/ 0 w 4904638"/>
              <a:gd name="connsiteY0" fmla="*/ 62272 h 1851263"/>
              <a:gd name="connsiteX1" fmla="*/ 789710 w 4904638"/>
              <a:gd name="connsiteY1" fmla="*/ 103838 h 1851263"/>
              <a:gd name="connsiteX2" fmla="*/ 1149927 w 4904638"/>
              <a:gd name="connsiteY2" fmla="*/ 1613981 h 1851263"/>
              <a:gd name="connsiteX3" fmla="*/ 3865419 w 4904638"/>
              <a:gd name="connsiteY3" fmla="*/ 1724817 h 1851263"/>
              <a:gd name="connsiteX4" fmla="*/ 3851564 w 4904638"/>
              <a:gd name="connsiteY4" fmla="*/ 48417 h 1851263"/>
              <a:gd name="connsiteX5" fmla="*/ 4904509 w 4904638"/>
              <a:gd name="connsiteY5" fmla="*/ 48418 h 1851263"/>
              <a:gd name="connsiteX0" fmla="*/ 0 w 4904638"/>
              <a:gd name="connsiteY0" fmla="*/ 62272 h 1729721"/>
              <a:gd name="connsiteX1" fmla="*/ 789710 w 4904638"/>
              <a:gd name="connsiteY1" fmla="*/ 103838 h 1729721"/>
              <a:gd name="connsiteX2" fmla="*/ 1149927 w 4904638"/>
              <a:gd name="connsiteY2" fmla="*/ 1613981 h 1729721"/>
              <a:gd name="connsiteX3" fmla="*/ 3865419 w 4904638"/>
              <a:gd name="connsiteY3" fmla="*/ 1724817 h 1729721"/>
              <a:gd name="connsiteX4" fmla="*/ 3851564 w 4904638"/>
              <a:gd name="connsiteY4" fmla="*/ 48417 h 1729721"/>
              <a:gd name="connsiteX5" fmla="*/ 4904509 w 4904638"/>
              <a:gd name="connsiteY5" fmla="*/ 48418 h 1729721"/>
              <a:gd name="connsiteX0" fmla="*/ 0 w 4904638"/>
              <a:gd name="connsiteY0" fmla="*/ 62272 h 1724934"/>
              <a:gd name="connsiteX1" fmla="*/ 789710 w 4904638"/>
              <a:gd name="connsiteY1" fmla="*/ 103838 h 1724934"/>
              <a:gd name="connsiteX2" fmla="*/ 1149927 w 4904638"/>
              <a:gd name="connsiteY2" fmla="*/ 1613981 h 1724934"/>
              <a:gd name="connsiteX3" fmla="*/ 3865419 w 4904638"/>
              <a:gd name="connsiteY3" fmla="*/ 1724817 h 1724934"/>
              <a:gd name="connsiteX4" fmla="*/ 3851564 w 4904638"/>
              <a:gd name="connsiteY4" fmla="*/ 48417 h 1724934"/>
              <a:gd name="connsiteX5" fmla="*/ 4904509 w 4904638"/>
              <a:gd name="connsiteY5" fmla="*/ 48418 h 1724934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70"/>
              <a:gd name="connsiteY0" fmla="*/ 130184 h 1763845"/>
              <a:gd name="connsiteX1" fmla="*/ 789710 w 4904670"/>
              <a:gd name="connsiteY1" fmla="*/ 171750 h 1763845"/>
              <a:gd name="connsiteX2" fmla="*/ 1149927 w 4904670"/>
              <a:gd name="connsiteY2" fmla="*/ 1681893 h 1763845"/>
              <a:gd name="connsiteX3" fmla="*/ 3796146 w 4904670"/>
              <a:gd name="connsiteY3" fmla="*/ 1584911 h 1763845"/>
              <a:gd name="connsiteX4" fmla="*/ 3851564 w 4904670"/>
              <a:gd name="connsiteY4" fmla="*/ 116329 h 1763845"/>
              <a:gd name="connsiteX5" fmla="*/ 4904509 w 4904670"/>
              <a:gd name="connsiteY5" fmla="*/ 116330 h 1763845"/>
              <a:gd name="connsiteX0" fmla="*/ 0 w 4904670"/>
              <a:gd name="connsiteY0" fmla="*/ 130184 h 1712816"/>
              <a:gd name="connsiteX1" fmla="*/ 789710 w 4904670"/>
              <a:gd name="connsiteY1" fmla="*/ 171750 h 1712816"/>
              <a:gd name="connsiteX2" fmla="*/ 1149927 w 4904670"/>
              <a:gd name="connsiteY2" fmla="*/ 1681893 h 1712816"/>
              <a:gd name="connsiteX3" fmla="*/ 3796146 w 4904670"/>
              <a:gd name="connsiteY3" fmla="*/ 1584911 h 1712816"/>
              <a:gd name="connsiteX4" fmla="*/ 3851564 w 4904670"/>
              <a:gd name="connsiteY4" fmla="*/ 116329 h 1712816"/>
              <a:gd name="connsiteX5" fmla="*/ 4904509 w 4904670"/>
              <a:gd name="connsiteY5" fmla="*/ 116330 h 1712816"/>
              <a:gd name="connsiteX0" fmla="*/ 0 w 4904665"/>
              <a:gd name="connsiteY0" fmla="*/ 119475 h 1725945"/>
              <a:gd name="connsiteX1" fmla="*/ 789710 w 4904665"/>
              <a:gd name="connsiteY1" fmla="*/ 161041 h 1725945"/>
              <a:gd name="connsiteX2" fmla="*/ 1149927 w 4904665"/>
              <a:gd name="connsiteY2" fmla="*/ 1671184 h 1725945"/>
              <a:gd name="connsiteX3" fmla="*/ 3970317 w 4904665"/>
              <a:gd name="connsiteY3" fmla="*/ 1429059 h 1725945"/>
              <a:gd name="connsiteX4" fmla="*/ 3851564 w 4904665"/>
              <a:gd name="connsiteY4" fmla="*/ 105620 h 1725945"/>
              <a:gd name="connsiteX5" fmla="*/ 4904509 w 4904665"/>
              <a:gd name="connsiteY5" fmla="*/ 105621 h 1725945"/>
              <a:gd name="connsiteX0" fmla="*/ 0 w 4904668"/>
              <a:gd name="connsiteY0" fmla="*/ 137151 h 1796377"/>
              <a:gd name="connsiteX1" fmla="*/ 789710 w 4904668"/>
              <a:gd name="connsiteY1" fmla="*/ 178717 h 1796377"/>
              <a:gd name="connsiteX2" fmla="*/ 1149927 w 4904668"/>
              <a:gd name="connsiteY2" fmla="*/ 1688860 h 1796377"/>
              <a:gd name="connsiteX3" fmla="*/ 3846946 w 4904668"/>
              <a:gd name="connsiteY3" fmla="*/ 1686221 h 1796377"/>
              <a:gd name="connsiteX4" fmla="*/ 3851564 w 4904668"/>
              <a:gd name="connsiteY4" fmla="*/ 123296 h 1796377"/>
              <a:gd name="connsiteX5" fmla="*/ 4904509 w 4904668"/>
              <a:gd name="connsiteY5" fmla="*/ 123297 h 1796377"/>
              <a:gd name="connsiteX0" fmla="*/ 0 w 4904668"/>
              <a:gd name="connsiteY0" fmla="*/ 137151 h 1765417"/>
              <a:gd name="connsiteX1" fmla="*/ 789710 w 4904668"/>
              <a:gd name="connsiteY1" fmla="*/ 178717 h 1765417"/>
              <a:gd name="connsiteX2" fmla="*/ 1149927 w 4904668"/>
              <a:gd name="connsiteY2" fmla="*/ 1688860 h 1765417"/>
              <a:gd name="connsiteX3" fmla="*/ 3846946 w 4904668"/>
              <a:gd name="connsiteY3" fmla="*/ 1686221 h 1765417"/>
              <a:gd name="connsiteX4" fmla="*/ 3851564 w 4904668"/>
              <a:gd name="connsiteY4" fmla="*/ 123296 h 1765417"/>
              <a:gd name="connsiteX5" fmla="*/ 4904509 w 4904668"/>
              <a:gd name="connsiteY5" fmla="*/ 123297 h 1765417"/>
              <a:gd name="connsiteX0" fmla="*/ 0 w 4904668"/>
              <a:gd name="connsiteY0" fmla="*/ 137151 h 1865722"/>
              <a:gd name="connsiteX1" fmla="*/ 789710 w 4904668"/>
              <a:gd name="connsiteY1" fmla="*/ 178717 h 1865722"/>
              <a:gd name="connsiteX2" fmla="*/ 1149927 w 4904668"/>
              <a:gd name="connsiteY2" fmla="*/ 1688860 h 1865722"/>
              <a:gd name="connsiteX3" fmla="*/ 3846946 w 4904668"/>
              <a:gd name="connsiteY3" fmla="*/ 1686221 h 1865722"/>
              <a:gd name="connsiteX4" fmla="*/ 3851564 w 4904668"/>
              <a:gd name="connsiteY4" fmla="*/ 123296 h 1865722"/>
              <a:gd name="connsiteX5" fmla="*/ 4904509 w 4904668"/>
              <a:gd name="connsiteY5" fmla="*/ 123297 h 1865722"/>
              <a:gd name="connsiteX0" fmla="*/ 0 w 4904668"/>
              <a:gd name="connsiteY0" fmla="*/ 137151 h 1836200"/>
              <a:gd name="connsiteX1" fmla="*/ 789710 w 4904668"/>
              <a:gd name="connsiteY1" fmla="*/ 178717 h 1836200"/>
              <a:gd name="connsiteX2" fmla="*/ 1149927 w 4904668"/>
              <a:gd name="connsiteY2" fmla="*/ 1688860 h 1836200"/>
              <a:gd name="connsiteX3" fmla="*/ 3846946 w 4904668"/>
              <a:gd name="connsiteY3" fmla="*/ 1686221 h 1836200"/>
              <a:gd name="connsiteX4" fmla="*/ 3851564 w 4904668"/>
              <a:gd name="connsiteY4" fmla="*/ 123296 h 1836200"/>
              <a:gd name="connsiteX5" fmla="*/ 4904509 w 4904668"/>
              <a:gd name="connsiteY5" fmla="*/ 123297 h 1836200"/>
              <a:gd name="connsiteX0" fmla="*/ 0 w 4904668"/>
              <a:gd name="connsiteY0" fmla="*/ 137151 h 1773604"/>
              <a:gd name="connsiteX1" fmla="*/ 789710 w 4904668"/>
              <a:gd name="connsiteY1" fmla="*/ 178717 h 1773604"/>
              <a:gd name="connsiteX2" fmla="*/ 1149927 w 4904668"/>
              <a:gd name="connsiteY2" fmla="*/ 1688860 h 1773604"/>
              <a:gd name="connsiteX3" fmla="*/ 3846946 w 4904668"/>
              <a:gd name="connsiteY3" fmla="*/ 1686221 h 1773604"/>
              <a:gd name="connsiteX4" fmla="*/ 3851564 w 4904668"/>
              <a:gd name="connsiteY4" fmla="*/ 123296 h 1773604"/>
              <a:gd name="connsiteX5" fmla="*/ 4904509 w 4904668"/>
              <a:gd name="connsiteY5" fmla="*/ 123297 h 1773604"/>
              <a:gd name="connsiteX0" fmla="*/ 0 w 4904668"/>
              <a:gd name="connsiteY0" fmla="*/ 137151 h 1842321"/>
              <a:gd name="connsiteX1" fmla="*/ 920339 w 4904668"/>
              <a:gd name="connsiteY1" fmla="*/ 91631 h 1842321"/>
              <a:gd name="connsiteX2" fmla="*/ 1149927 w 4904668"/>
              <a:gd name="connsiteY2" fmla="*/ 1688860 h 1842321"/>
              <a:gd name="connsiteX3" fmla="*/ 3846946 w 4904668"/>
              <a:gd name="connsiteY3" fmla="*/ 1686221 h 1842321"/>
              <a:gd name="connsiteX4" fmla="*/ 3851564 w 4904668"/>
              <a:gd name="connsiteY4" fmla="*/ 123296 h 1842321"/>
              <a:gd name="connsiteX5" fmla="*/ 4904509 w 4904668"/>
              <a:gd name="connsiteY5" fmla="*/ 123297 h 1842321"/>
              <a:gd name="connsiteX0" fmla="*/ 0 w 4904668"/>
              <a:gd name="connsiteY0" fmla="*/ 137151 h 1842321"/>
              <a:gd name="connsiteX1" fmla="*/ 920339 w 4904668"/>
              <a:gd name="connsiteY1" fmla="*/ 91631 h 1842321"/>
              <a:gd name="connsiteX2" fmla="*/ 1149927 w 4904668"/>
              <a:gd name="connsiteY2" fmla="*/ 1688860 h 1842321"/>
              <a:gd name="connsiteX3" fmla="*/ 3846946 w 4904668"/>
              <a:gd name="connsiteY3" fmla="*/ 1686221 h 1842321"/>
              <a:gd name="connsiteX4" fmla="*/ 3851564 w 4904668"/>
              <a:gd name="connsiteY4" fmla="*/ 123296 h 1842321"/>
              <a:gd name="connsiteX5" fmla="*/ 4904509 w 4904668"/>
              <a:gd name="connsiteY5" fmla="*/ 123297 h 1842321"/>
              <a:gd name="connsiteX0" fmla="*/ 0 w 4904668"/>
              <a:gd name="connsiteY0" fmla="*/ 137151 h 1835183"/>
              <a:gd name="connsiteX1" fmla="*/ 796968 w 4904668"/>
              <a:gd name="connsiteY1" fmla="*/ 193231 h 1835183"/>
              <a:gd name="connsiteX2" fmla="*/ 1149927 w 4904668"/>
              <a:gd name="connsiteY2" fmla="*/ 1688860 h 1835183"/>
              <a:gd name="connsiteX3" fmla="*/ 3846946 w 4904668"/>
              <a:gd name="connsiteY3" fmla="*/ 1686221 h 1835183"/>
              <a:gd name="connsiteX4" fmla="*/ 3851564 w 4904668"/>
              <a:gd name="connsiteY4" fmla="*/ 123296 h 1835183"/>
              <a:gd name="connsiteX5" fmla="*/ 4904509 w 4904668"/>
              <a:gd name="connsiteY5" fmla="*/ 123297 h 1835183"/>
              <a:gd name="connsiteX0" fmla="*/ 0 w 4904655"/>
              <a:gd name="connsiteY0" fmla="*/ 92219 h 1790251"/>
              <a:gd name="connsiteX1" fmla="*/ 796968 w 4904655"/>
              <a:gd name="connsiteY1" fmla="*/ 148299 h 1790251"/>
              <a:gd name="connsiteX2" fmla="*/ 1149927 w 4904655"/>
              <a:gd name="connsiteY2" fmla="*/ 1643928 h 1790251"/>
              <a:gd name="connsiteX3" fmla="*/ 3846946 w 4904655"/>
              <a:gd name="connsiteY3" fmla="*/ 1641289 h 1790251"/>
              <a:gd name="connsiteX4" fmla="*/ 3851564 w 4904655"/>
              <a:gd name="connsiteY4" fmla="*/ 78364 h 1790251"/>
              <a:gd name="connsiteX5" fmla="*/ 4904509 w 4904655"/>
              <a:gd name="connsiteY5" fmla="*/ 78365 h 1790251"/>
              <a:gd name="connsiteX0" fmla="*/ 0 w 4904509"/>
              <a:gd name="connsiteY0" fmla="*/ 77690 h 1775722"/>
              <a:gd name="connsiteX1" fmla="*/ 796968 w 4904509"/>
              <a:gd name="connsiteY1" fmla="*/ 133770 h 1775722"/>
              <a:gd name="connsiteX2" fmla="*/ 1149927 w 4904509"/>
              <a:gd name="connsiteY2" fmla="*/ 1629399 h 1775722"/>
              <a:gd name="connsiteX3" fmla="*/ 3846946 w 4904509"/>
              <a:gd name="connsiteY3" fmla="*/ 1626760 h 1775722"/>
              <a:gd name="connsiteX4" fmla="*/ 3851564 w 4904509"/>
              <a:gd name="connsiteY4" fmla="*/ 63835 h 1775722"/>
              <a:gd name="connsiteX5" fmla="*/ 4904509 w 4904509"/>
              <a:gd name="connsiteY5" fmla="*/ 63836 h 1775722"/>
              <a:gd name="connsiteX0" fmla="*/ 0 w 4904509"/>
              <a:gd name="connsiteY0" fmla="*/ 103885 h 1722237"/>
              <a:gd name="connsiteX1" fmla="*/ 796968 w 4904509"/>
              <a:gd name="connsiteY1" fmla="*/ 159965 h 1722237"/>
              <a:gd name="connsiteX2" fmla="*/ 1149927 w 4904509"/>
              <a:gd name="connsiteY2" fmla="*/ 1655594 h 1722237"/>
              <a:gd name="connsiteX3" fmla="*/ 3767118 w 4904509"/>
              <a:gd name="connsiteY3" fmla="*/ 1398955 h 1722237"/>
              <a:gd name="connsiteX4" fmla="*/ 3851564 w 4904509"/>
              <a:gd name="connsiteY4" fmla="*/ 90030 h 1722237"/>
              <a:gd name="connsiteX5" fmla="*/ 4904509 w 4904509"/>
              <a:gd name="connsiteY5" fmla="*/ 90031 h 1722237"/>
              <a:gd name="connsiteX0" fmla="*/ 0 w 4904509"/>
              <a:gd name="connsiteY0" fmla="*/ 103885 h 1555691"/>
              <a:gd name="connsiteX1" fmla="*/ 796968 w 4904509"/>
              <a:gd name="connsiteY1" fmla="*/ 159965 h 1555691"/>
              <a:gd name="connsiteX2" fmla="*/ 1019298 w 4904509"/>
              <a:gd name="connsiteY2" fmla="*/ 1394337 h 1555691"/>
              <a:gd name="connsiteX3" fmla="*/ 3767118 w 4904509"/>
              <a:gd name="connsiteY3" fmla="*/ 1398955 h 1555691"/>
              <a:gd name="connsiteX4" fmla="*/ 3851564 w 4904509"/>
              <a:gd name="connsiteY4" fmla="*/ 90030 h 1555691"/>
              <a:gd name="connsiteX5" fmla="*/ 4904509 w 4904509"/>
              <a:gd name="connsiteY5" fmla="*/ 90031 h 1555691"/>
              <a:gd name="connsiteX0" fmla="*/ 0 w 4904509"/>
              <a:gd name="connsiteY0" fmla="*/ 103885 h 1528289"/>
              <a:gd name="connsiteX1" fmla="*/ 796968 w 4904509"/>
              <a:gd name="connsiteY1" fmla="*/ 159965 h 1528289"/>
              <a:gd name="connsiteX2" fmla="*/ 1019298 w 4904509"/>
              <a:gd name="connsiteY2" fmla="*/ 1394337 h 1528289"/>
              <a:gd name="connsiteX3" fmla="*/ 3767118 w 4904509"/>
              <a:gd name="connsiteY3" fmla="*/ 1398955 h 1528289"/>
              <a:gd name="connsiteX4" fmla="*/ 3851564 w 4904509"/>
              <a:gd name="connsiteY4" fmla="*/ 90030 h 1528289"/>
              <a:gd name="connsiteX5" fmla="*/ 4904509 w 4904509"/>
              <a:gd name="connsiteY5" fmla="*/ 90031 h 1528289"/>
              <a:gd name="connsiteX0" fmla="*/ 0 w 4904509"/>
              <a:gd name="connsiteY0" fmla="*/ 103885 h 1493069"/>
              <a:gd name="connsiteX1" fmla="*/ 796968 w 4904509"/>
              <a:gd name="connsiteY1" fmla="*/ 159965 h 1493069"/>
              <a:gd name="connsiteX2" fmla="*/ 1019298 w 4904509"/>
              <a:gd name="connsiteY2" fmla="*/ 1394337 h 1493069"/>
              <a:gd name="connsiteX3" fmla="*/ 3767118 w 4904509"/>
              <a:gd name="connsiteY3" fmla="*/ 1398955 h 1493069"/>
              <a:gd name="connsiteX4" fmla="*/ 3851564 w 4904509"/>
              <a:gd name="connsiteY4" fmla="*/ 90030 h 1493069"/>
              <a:gd name="connsiteX5" fmla="*/ 4904509 w 4904509"/>
              <a:gd name="connsiteY5" fmla="*/ 90031 h 1493069"/>
              <a:gd name="connsiteX0" fmla="*/ 0 w 4904509"/>
              <a:gd name="connsiteY0" fmla="*/ 103885 h 1493069"/>
              <a:gd name="connsiteX1" fmla="*/ 796968 w 4904509"/>
              <a:gd name="connsiteY1" fmla="*/ 159965 h 1493069"/>
              <a:gd name="connsiteX2" fmla="*/ 1019298 w 4904509"/>
              <a:gd name="connsiteY2" fmla="*/ 1394337 h 1493069"/>
              <a:gd name="connsiteX3" fmla="*/ 3767118 w 4904509"/>
              <a:gd name="connsiteY3" fmla="*/ 1398955 h 1493069"/>
              <a:gd name="connsiteX4" fmla="*/ 3851564 w 4904509"/>
              <a:gd name="connsiteY4" fmla="*/ 90030 h 1493069"/>
              <a:gd name="connsiteX5" fmla="*/ 4904509 w 4904509"/>
              <a:gd name="connsiteY5" fmla="*/ 90031 h 1493069"/>
              <a:gd name="connsiteX0" fmla="*/ 0 w 4904509"/>
              <a:gd name="connsiteY0" fmla="*/ 103885 h 1604978"/>
              <a:gd name="connsiteX1" fmla="*/ 796968 w 4904509"/>
              <a:gd name="connsiteY1" fmla="*/ 159965 h 1604978"/>
              <a:gd name="connsiteX2" fmla="*/ 848817 w 4904509"/>
              <a:gd name="connsiteY2" fmla="*/ 1526072 h 1604978"/>
              <a:gd name="connsiteX3" fmla="*/ 3767118 w 4904509"/>
              <a:gd name="connsiteY3" fmla="*/ 1398955 h 1604978"/>
              <a:gd name="connsiteX4" fmla="*/ 3851564 w 4904509"/>
              <a:gd name="connsiteY4" fmla="*/ 90030 h 1604978"/>
              <a:gd name="connsiteX5" fmla="*/ 4904509 w 4904509"/>
              <a:gd name="connsiteY5" fmla="*/ 90031 h 1604978"/>
              <a:gd name="connsiteX0" fmla="*/ 0 w 4904509"/>
              <a:gd name="connsiteY0" fmla="*/ 103885 h 1622800"/>
              <a:gd name="connsiteX1" fmla="*/ 603239 w 4904509"/>
              <a:gd name="connsiteY1" fmla="*/ 392440 h 1622800"/>
              <a:gd name="connsiteX2" fmla="*/ 848817 w 4904509"/>
              <a:gd name="connsiteY2" fmla="*/ 1526072 h 1622800"/>
              <a:gd name="connsiteX3" fmla="*/ 3767118 w 4904509"/>
              <a:gd name="connsiteY3" fmla="*/ 1398955 h 1622800"/>
              <a:gd name="connsiteX4" fmla="*/ 3851564 w 4904509"/>
              <a:gd name="connsiteY4" fmla="*/ 90030 h 1622800"/>
              <a:gd name="connsiteX5" fmla="*/ 4904509 w 4904509"/>
              <a:gd name="connsiteY5" fmla="*/ 90031 h 1622800"/>
              <a:gd name="connsiteX0" fmla="*/ 0 w 4904509"/>
              <a:gd name="connsiteY0" fmla="*/ 173176 h 1696108"/>
              <a:gd name="connsiteX1" fmla="*/ 603239 w 4904509"/>
              <a:gd name="connsiteY1" fmla="*/ 461731 h 1696108"/>
              <a:gd name="connsiteX2" fmla="*/ 848817 w 4904509"/>
              <a:gd name="connsiteY2" fmla="*/ 1595363 h 1696108"/>
              <a:gd name="connsiteX3" fmla="*/ 3767118 w 4904509"/>
              <a:gd name="connsiteY3" fmla="*/ 1468246 h 1696108"/>
              <a:gd name="connsiteX4" fmla="*/ 4045293 w 4904509"/>
              <a:gd name="connsiteY4" fmla="*/ 74080 h 1696108"/>
              <a:gd name="connsiteX5" fmla="*/ 4904509 w 4904509"/>
              <a:gd name="connsiteY5" fmla="*/ 159322 h 1696108"/>
              <a:gd name="connsiteX0" fmla="*/ 0 w 4904509"/>
              <a:gd name="connsiteY0" fmla="*/ 103886 h 1622801"/>
              <a:gd name="connsiteX1" fmla="*/ 603239 w 4904509"/>
              <a:gd name="connsiteY1" fmla="*/ 392441 h 1622801"/>
              <a:gd name="connsiteX2" fmla="*/ 848817 w 4904509"/>
              <a:gd name="connsiteY2" fmla="*/ 1526073 h 1622801"/>
              <a:gd name="connsiteX3" fmla="*/ 3767118 w 4904509"/>
              <a:gd name="connsiteY3" fmla="*/ 1398956 h 1622801"/>
              <a:gd name="connsiteX4" fmla="*/ 4029794 w 4904509"/>
              <a:gd name="connsiteY4" fmla="*/ 90031 h 1622801"/>
              <a:gd name="connsiteX5" fmla="*/ 4904509 w 4904509"/>
              <a:gd name="connsiteY5" fmla="*/ 90032 h 1622801"/>
              <a:gd name="connsiteX0" fmla="*/ 0 w 4927756"/>
              <a:gd name="connsiteY0" fmla="*/ 153456 h 1672371"/>
              <a:gd name="connsiteX1" fmla="*/ 603239 w 4927756"/>
              <a:gd name="connsiteY1" fmla="*/ 442011 h 1672371"/>
              <a:gd name="connsiteX2" fmla="*/ 848817 w 4927756"/>
              <a:gd name="connsiteY2" fmla="*/ 1575643 h 1672371"/>
              <a:gd name="connsiteX3" fmla="*/ 3767118 w 4927756"/>
              <a:gd name="connsiteY3" fmla="*/ 1448526 h 1672371"/>
              <a:gd name="connsiteX4" fmla="*/ 4029794 w 4927756"/>
              <a:gd name="connsiteY4" fmla="*/ 139601 h 1672371"/>
              <a:gd name="connsiteX5" fmla="*/ 4927756 w 4927756"/>
              <a:gd name="connsiteY5" fmla="*/ 117 h 1672371"/>
              <a:gd name="connsiteX0" fmla="*/ 0 w 4927756"/>
              <a:gd name="connsiteY0" fmla="*/ 153339 h 1661770"/>
              <a:gd name="connsiteX1" fmla="*/ 603239 w 4927756"/>
              <a:gd name="connsiteY1" fmla="*/ 441894 h 1661770"/>
              <a:gd name="connsiteX2" fmla="*/ 848817 w 4927756"/>
              <a:gd name="connsiteY2" fmla="*/ 1575526 h 1661770"/>
              <a:gd name="connsiteX3" fmla="*/ 3767118 w 4927756"/>
              <a:gd name="connsiteY3" fmla="*/ 1448409 h 1661770"/>
              <a:gd name="connsiteX4" fmla="*/ 4060791 w 4927756"/>
              <a:gd name="connsiteY4" fmla="*/ 379708 h 1661770"/>
              <a:gd name="connsiteX5" fmla="*/ 4927756 w 4927756"/>
              <a:gd name="connsiteY5" fmla="*/ 0 h 1661770"/>
              <a:gd name="connsiteX0" fmla="*/ 0 w 4958752"/>
              <a:gd name="connsiteY0" fmla="*/ 37101 h 1545532"/>
              <a:gd name="connsiteX1" fmla="*/ 603239 w 4958752"/>
              <a:gd name="connsiteY1" fmla="*/ 325656 h 1545532"/>
              <a:gd name="connsiteX2" fmla="*/ 848817 w 4958752"/>
              <a:gd name="connsiteY2" fmla="*/ 1459288 h 1545532"/>
              <a:gd name="connsiteX3" fmla="*/ 3767118 w 4958752"/>
              <a:gd name="connsiteY3" fmla="*/ 1332171 h 1545532"/>
              <a:gd name="connsiteX4" fmla="*/ 4060791 w 4958752"/>
              <a:gd name="connsiteY4" fmla="*/ 263470 h 1545532"/>
              <a:gd name="connsiteX5" fmla="*/ 4958752 w 4958752"/>
              <a:gd name="connsiteY5" fmla="*/ 0 h 154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8752" h="1545532">
                <a:moveTo>
                  <a:pt x="0" y="37101"/>
                </a:moveTo>
                <a:cubicBezTo>
                  <a:pt x="27709" y="156"/>
                  <a:pt x="461770" y="88625"/>
                  <a:pt x="603239" y="325656"/>
                </a:cubicBezTo>
                <a:cubicBezTo>
                  <a:pt x="744708" y="562687"/>
                  <a:pt x="321504" y="1291536"/>
                  <a:pt x="848817" y="1459288"/>
                </a:cubicBezTo>
                <a:cubicBezTo>
                  <a:pt x="1376130" y="1627040"/>
                  <a:pt x="3231789" y="1531474"/>
                  <a:pt x="3767118" y="1332171"/>
                </a:cubicBezTo>
                <a:cubicBezTo>
                  <a:pt x="4302447" y="1132868"/>
                  <a:pt x="3871226" y="481624"/>
                  <a:pt x="4060791" y="263470"/>
                </a:cubicBezTo>
                <a:cubicBezTo>
                  <a:pt x="4250356" y="45316"/>
                  <a:pt x="4776664" y="32987"/>
                  <a:pt x="4958752" y="0"/>
                </a:cubicBezTo>
              </a:path>
            </a:pathLst>
          </a:cu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Walec 37">
            <a:extLst>
              <a:ext uri="{FF2B5EF4-FFF2-40B4-BE49-F238E27FC236}">
                <a16:creationId xmlns:a16="http://schemas.microsoft.com/office/drawing/2014/main" id="{6A464190-8FCC-2E4B-ACF9-DA4D89AABD33}"/>
              </a:ext>
            </a:extLst>
          </p:cNvPr>
          <p:cNvSpPr/>
          <p:nvPr/>
        </p:nvSpPr>
        <p:spPr>
          <a:xfrm>
            <a:off x="4275185" y="6291254"/>
            <a:ext cx="372494" cy="31523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600" dirty="0">
                <a:solidFill>
                  <a:srgbClr val="257549"/>
                </a:solidFill>
              </a:rPr>
              <a:t>Pamięć mięśniowa</a:t>
            </a:r>
          </a:p>
        </p:txBody>
      </p:sp>
    </p:spTree>
    <p:extLst>
      <p:ext uri="{BB962C8B-B14F-4D97-AF65-F5344CB8AC3E}">
        <p14:creationId xmlns:p14="http://schemas.microsoft.com/office/powerpoint/2010/main" val="42843717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018552" y="3769112"/>
              <a:ext cx="2286943" cy="132089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Działanie trzeźwe, rozsądne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F8FA0540-6AF2-744F-BC45-B7C021766D54}"/>
              </a:ext>
            </a:extLst>
          </p:cNvPr>
          <p:cNvCxnSpPr>
            <a:cxnSpLocks/>
          </p:cNvCxnSpPr>
          <p:nvPr/>
        </p:nvCxnSpPr>
        <p:spPr>
          <a:xfrm flipV="1">
            <a:off x="5999989" y="4606238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1F2CBB9-E8C0-8947-BBBF-9C62DD38138A}"/>
              </a:ext>
            </a:extLst>
          </p:cNvPr>
          <p:cNvSpPr txBox="1"/>
          <p:nvPr/>
        </p:nvSpPr>
        <p:spPr>
          <a:xfrm>
            <a:off x="5667463" y="5536081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 jakim stanie znajduje się mój umysł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F677D5A5-F3FB-314F-9903-87AA74342A17}"/>
              </a:ext>
            </a:extLst>
          </p:cNvPr>
          <p:cNvSpPr txBox="1"/>
          <p:nvPr/>
        </p:nvSpPr>
        <p:spPr>
          <a:xfrm>
            <a:off x="6735632" y="5000911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jak zachowuję się w takiej sytuacji.</a:t>
            </a:r>
          </a:p>
        </p:txBody>
      </p:sp>
      <p:sp>
        <p:nvSpPr>
          <p:cNvPr id="41" name="Walec 40">
            <a:extLst>
              <a:ext uri="{FF2B5EF4-FFF2-40B4-BE49-F238E27FC236}">
                <a16:creationId xmlns:a16="http://schemas.microsoft.com/office/drawing/2014/main" id="{422DE713-B8F5-CB40-8AA3-1BD2730C12E3}"/>
              </a:ext>
            </a:extLst>
          </p:cNvPr>
          <p:cNvSpPr/>
          <p:nvPr/>
        </p:nvSpPr>
        <p:spPr>
          <a:xfrm>
            <a:off x="4801839" y="57190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DC6B6B6D-6DCB-7C43-98E7-5137A1EFE6BA}"/>
              </a:ext>
            </a:extLst>
          </p:cNvPr>
          <p:cNvCxnSpPr>
            <a:cxnSpLocks/>
          </p:cNvCxnSpPr>
          <p:nvPr/>
        </p:nvCxnSpPr>
        <p:spPr>
          <a:xfrm flipV="1">
            <a:off x="5216578" y="51094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F2C76D18-198C-7549-AF5A-456710CC9E70}"/>
              </a:ext>
            </a:extLst>
          </p:cNvPr>
          <p:cNvSpPr txBox="1"/>
          <p:nvPr/>
        </p:nvSpPr>
        <p:spPr>
          <a:xfrm>
            <a:off x="4067646" y="5179008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co wiem takich sytuacjach?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0909B44E-DEFA-0B4B-8C54-7EBEC926E051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34C78C44-2D2B-2C46-97F2-6CC0DADC1E98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41601117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A55105-CB56-9647-B466-DA692945E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0844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2519752" y="2916195"/>
            <a:ext cx="5748467" cy="3874004"/>
            <a:chOff x="2519752" y="2916195"/>
            <a:chExt cx="5748467" cy="3874004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6251648" y="613086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2519752" y="5887578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3618020" y="6068872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7178520" y="636779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emocjach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58A461B8-03D4-2846-ACA9-B0075DB66A63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407125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463993" y="534041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390865" y="55773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emocjach, uczuciach i … bólu.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08A65805-E79B-9347-826B-AB86FA12D775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9690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463993" y="534041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390865" y="55773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emocjach, uczuciach i … bólu.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802B4B8-C143-184D-BD90-71A64C538C11}"/>
              </a:ext>
            </a:extLst>
          </p:cNvPr>
          <p:cNvSpPr txBox="1"/>
          <p:nvPr/>
        </p:nvSpPr>
        <p:spPr>
          <a:xfrm>
            <a:off x="4419455" y="3482445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 jakim stanie znajduje się mój umysł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09A2965A-64F0-E64F-9E9C-60C5E3EE2306}"/>
              </a:ext>
            </a:extLst>
          </p:cNvPr>
          <p:cNvSpPr txBox="1"/>
          <p:nvPr/>
        </p:nvSpPr>
        <p:spPr>
          <a:xfrm>
            <a:off x="5896935" y="2657438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jak zachowuję się w takiej sytuacji.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0C353FCA-9539-F24C-8808-3B8D5637AF95}"/>
              </a:ext>
            </a:extLst>
          </p:cNvPr>
          <p:cNvSpPr txBox="1"/>
          <p:nvPr/>
        </p:nvSpPr>
        <p:spPr>
          <a:xfrm>
            <a:off x="4125042" y="4985339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co wiem takich sytuacjach?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6377669B-F141-C647-B4C9-E8E0B2646B95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5204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2519752" y="2916195"/>
            <a:ext cx="5748467" cy="3874004"/>
            <a:chOff x="2519752" y="2916195"/>
            <a:chExt cx="5748467" cy="3874004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6251648" y="613086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Emocja</a:t>
              </a:r>
            </a:p>
            <a:p>
              <a:pPr algn="ctr"/>
              <a:r>
                <a:rPr lang="pl-PL" dirty="0">
                  <a:solidFill>
                    <a:srgbClr val="194F31"/>
                  </a:solidFill>
                </a:rPr>
                <a:t>gniew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2519752" y="5887578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3618020" y="6068872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7178520" y="636779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848746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Działanie w gniewie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F8FA0540-6AF2-744F-BC45-B7C021766D54}"/>
              </a:ext>
            </a:extLst>
          </p:cNvPr>
          <p:cNvCxnSpPr>
            <a:cxnSpLocks/>
          </p:cNvCxnSpPr>
          <p:nvPr/>
        </p:nvCxnSpPr>
        <p:spPr>
          <a:xfrm flipV="1">
            <a:off x="5999989" y="4606238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1A18BE6-3137-FF4B-8B3A-1F08C5405F3B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102795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932428-C5BB-7040-9B7B-44475634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coś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89DD46-BC97-0846-AA0E-7995939D9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69"/>
          <a:stretch/>
        </p:blipFill>
        <p:spPr>
          <a:xfrm>
            <a:off x="2247900" y="1529312"/>
            <a:ext cx="9105899" cy="48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557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000" dirty="0">
              <a:solidFill>
                <a:srgbClr val="257549"/>
              </a:solidFill>
            </a:endParaRP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478898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Odruch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3740178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pl-PL" sz="4800" dirty="0"/>
            </a:br>
            <a:r>
              <a:rPr lang="pl-PL" sz="4800" dirty="0"/>
              <a:t>Kartka do </a:t>
            </a:r>
            <a:r>
              <a:rPr lang="pl-PL" sz="7200" b="1" dirty="0"/>
              <a:t>Do druku</a:t>
            </a:r>
            <a:br>
              <a:rPr lang="pl-PL" sz="7200" b="1" dirty="0"/>
            </a:br>
            <a:r>
              <a:rPr lang="pl-PL" sz="4000" dirty="0"/>
              <a:t>Poznawanie i przetwarzanie informacji przez człowieka.</a:t>
            </a:r>
            <a:br>
              <a:rPr lang="pl-PL" sz="4000" dirty="0"/>
            </a:br>
            <a:r>
              <a:rPr lang="pl-PL" sz="4000" dirty="0"/>
              <a:t>18 lipca 2022</a:t>
            </a:r>
            <a:endParaRPr lang="pl-PL" sz="48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8AF017A-A4EF-5A45-A8DC-E6B20C0809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/>
              <a:t>nadaje się do używania w 2023</a:t>
            </a:r>
            <a:br>
              <a:rPr lang="pl-PL" dirty="0"/>
            </a:br>
            <a:r>
              <a:rPr lang="pl-PL" dirty="0"/>
              <a:t>Wydrukuj sobie następne 4 slajdy, 2 na stronie ale na dwustronnie</a:t>
            </a:r>
          </a:p>
        </p:txBody>
      </p:sp>
    </p:spTree>
    <p:extLst>
      <p:ext uri="{BB962C8B-B14F-4D97-AF65-F5344CB8AC3E}">
        <p14:creationId xmlns:p14="http://schemas.microsoft.com/office/powerpoint/2010/main" val="28465217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Naturalistyczny model informacyjny człowieka</a:t>
            </a:r>
          </a:p>
        </p:txBody>
      </p:sp>
    </p:spTree>
    <p:extLst>
      <p:ext uri="{BB962C8B-B14F-4D97-AF65-F5344CB8AC3E}">
        <p14:creationId xmlns:p14="http://schemas.microsoft.com/office/powerpoint/2010/main" val="13436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800" dirty="0"/>
              <a:t>Teistyczny model człowieka</a:t>
            </a:r>
            <a:br>
              <a:rPr lang="pl-PL" sz="2800" dirty="0"/>
            </a:br>
            <a:br>
              <a:rPr lang="pl-PL" sz="2800" dirty="0"/>
            </a:b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4969289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350565" y="2089278"/>
            <a:ext cx="653954" cy="7531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800" dirty="0"/>
              <a:t>Bóg działający na świecie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288BB06-4CB2-0F47-9433-D302522122BA}"/>
              </a:ext>
            </a:extLst>
          </p:cNvPr>
          <p:cNvSpPr txBox="1"/>
          <p:nvPr/>
        </p:nvSpPr>
        <p:spPr>
          <a:xfrm>
            <a:off x="8547495" y="364734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6A7FEEC3-9747-2F4A-8AAE-9A761C6E09B0}"/>
              </a:ext>
            </a:extLst>
          </p:cNvPr>
          <p:cNvCxnSpPr>
            <a:cxnSpLocks/>
          </p:cNvCxnSpPr>
          <p:nvPr/>
        </p:nvCxnSpPr>
        <p:spPr>
          <a:xfrm flipH="1">
            <a:off x="7808501" y="2261045"/>
            <a:ext cx="365109" cy="68295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65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sz="2800" dirty="0"/>
              <a:t>Bóg działający na świecie przez </a:t>
            </a:r>
            <a:br>
              <a:rPr lang="pl-PL" sz="2800" dirty="0"/>
            </a:br>
            <a:r>
              <a:rPr lang="pl-PL" sz="2800" dirty="0"/>
              <a:t>człowieka duchowego</a:t>
            </a:r>
            <a:br>
              <a:rPr lang="pl-PL" sz="2800" dirty="0"/>
            </a:br>
            <a:br>
              <a:rPr lang="pl-PL" sz="2800" dirty="0"/>
            </a:br>
            <a:endParaRPr lang="pl-PL" sz="2800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B74262-BECF-5C4F-857D-C2C66DA2B2C5}"/>
              </a:ext>
            </a:extLst>
          </p:cNvPr>
          <p:cNvCxnSpPr>
            <a:cxnSpLocks/>
          </p:cNvCxnSpPr>
          <p:nvPr/>
        </p:nvCxnSpPr>
        <p:spPr>
          <a:xfrm flipH="1">
            <a:off x="8144216" y="2032925"/>
            <a:ext cx="450446" cy="735046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9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33CA8B-5C16-C547-A6C0-2FD9C692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coś dziś.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73302E-8784-0540-B4ED-985649B12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76" t="13690" r="27272" b="12613"/>
          <a:stretch/>
        </p:blipFill>
        <p:spPr>
          <a:xfrm rot="5400000">
            <a:off x="3760124" y="1255786"/>
            <a:ext cx="4671752" cy="598403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295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>
            <a:extLst>
              <a:ext uri="{FF2B5EF4-FFF2-40B4-BE49-F238E27FC236}">
                <a16:creationId xmlns:a16="http://schemas.microsoft.com/office/drawing/2014/main" id="{E10F2E36-1C65-2A43-A2E3-34E2CEB3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Jest sobie takie coś</a:t>
            </a:r>
          </a:p>
        </p:txBody>
      </p:sp>
      <p:sp>
        <p:nvSpPr>
          <p:cNvPr id="30724" name="pole tekstowe 29">
            <a:extLst>
              <a:ext uri="{FF2B5EF4-FFF2-40B4-BE49-F238E27FC236}">
                <a16:creationId xmlns:a16="http://schemas.microsoft.com/office/drawing/2014/main" id="{BF3BB4FD-E229-E44C-A387-64B1484C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36" y="3884099"/>
            <a:ext cx="1150481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4000" b="1" i="1" dirty="0"/>
              <a:t>Opis:</a:t>
            </a:r>
            <a:br>
              <a:rPr kumimoji="0" lang="pl-PL" altLang="pl-PL" sz="4000" b="1" i="1" dirty="0"/>
            </a:br>
            <a:r>
              <a:rPr kumimoji="0" lang="pl-PL" altLang="pl-PL" sz="4000" i="1" dirty="0"/>
              <a:t>To coś jest walcem, i zanurzonym w nim drugim mniejszym walcem. Osie walców nie przecinają się ale sprowadzone do jednej płaszczyzny są ortogonalne.</a:t>
            </a:r>
          </a:p>
        </p:txBody>
      </p:sp>
      <p:grpSp>
        <p:nvGrpSpPr>
          <p:cNvPr id="7" name="Grupa 29">
            <a:extLst>
              <a:ext uri="{FF2B5EF4-FFF2-40B4-BE49-F238E27FC236}">
                <a16:creationId xmlns:a16="http://schemas.microsoft.com/office/drawing/2014/main" id="{65BEC8D4-0969-254A-8E88-F50FE2E13CF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89463" y="2857500"/>
            <a:ext cx="1439862" cy="1366838"/>
            <a:chOff x="3276600" y="2763838"/>
            <a:chExt cx="1439863" cy="1366837"/>
          </a:xfrm>
        </p:grpSpPr>
        <p:sp>
          <p:nvSpPr>
            <p:cNvPr id="8" name="Schemat blokowy: pamięć o dostępie bezpośrednim 30">
              <a:extLst>
                <a:ext uri="{FF2B5EF4-FFF2-40B4-BE49-F238E27FC236}">
                  <a16:creationId xmlns:a16="http://schemas.microsoft.com/office/drawing/2014/main" id="{A50CED7A-E668-EB4A-844E-71AEC1C4D7F5}"/>
                </a:ext>
              </a:extLst>
            </p:cNvPr>
            <p:cNvSpPr/>
            <p:nvPr/>
          </p:nvSpPr>
          <p:spPr>
            <a:xfrm>
              <a:off x="3276600" y="3267076"/>
              <a:ext cx="1439863" cy="863599"/>
            </a:xfrm>
            <a:prstGeom prst="flowChartMagneticDrum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1" name="Schemat blokowy: dysk magnetyczny 32">
              <a:extLst>
                <a:ext uri="{FF2B5EF4-FFF2-40B4-BE49-F238E27FC236}">
                  <a16:creationId xmlns:a16="http://schemas.microsoft.com/office/drawing/2014/main" id="{940D5A20-135E-404D-A271-1097991C9416}"/>
                </a:ext>
              </a:extLst>
            </p:cNvPr>
            <p:cNvSpPr/>
            <p:nvPr/>
          </p:nvSpPr>
          <p:spPr>
            <a:xfrm>
              <a:off x="3563937" y="2762251"/>
              <a:ext cx="576263" cy="1150936"/>
            </a:xfrm>
            <a:prstGeom prst="flowChartMagneticDisk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33540600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11426</TotalTime>
  <Words>3288</Words>
  <Application>Microsoft Macintosh PowerPoint</Application>
  <PresentationFormat>Panoramiczny</PresentationFormat>
  <Paragraphs>1024</Paragraphs>
  <Slides>75</Slides>
  <Notes>39</Notes>
  <HiddenSlides>5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75</vt:i4>
      </vt:variant>
    </vt:vector>
  </HeadingPairs>
  <TitlesOfParts>
    <vt:vector size="81" baseType="lpstr">
      <vt:lpstr>Arial</vt:lpstr>
      <vt:lpstr>Calibri</vt:lpstr>
      <vt:lpstr>Calibri Light</vt:lpstr>
      <vt:lpstr>Mangal</vt:lpstr>
      <vt:lpstr>Verdana</vt:lpstr>
      <vt:lpstr>Motyw pakietu Office</vt:lpstr>
      <vt:lpstr> Siłownia intelektualna KFC #2 Pandemia, szczepionki i okolice</vt:lpstr>
      <vt:lpstr>Plan referatu Wojtka</vt:lpstr>
      <vt:lpstr>Obraz prawdy 2 i 3D</vt:lpstr>
      <vt:lpstr>Co jest prawdą?</vt:lpstr>
      <vt:lpstr>Czy rzeczywiście chodzi o perspektywę?</vt:lpstr>
      <vt:lpstr>Pojęcie wymiar</vt:lpstr>
      <vt:lpstr>To coś</vt:lpstr>
      <vt:lpstr>To coś dziś.</vt:lpstr>
      <vt:lpstr>Jest sobie takie coś</vt:lpstr>
      <vt:lpstr>Techniczny sposób opisania tego czegoś</vt:lpstr>
      <vt:lpstr>Ef 3:14nn TPNT </vt:lpstr>
      <vt:lpstr>Zagajenie</vt:lpstr>
      <vt:lpstr>Wiadomości i pewniaki:</vt:lpstr>
      <vt:lpstr> Epistemologia i antropologia. Poznawanie i przetwarzanie informacji przez człowieka.</vt:lpstr>
      <vt:lpstr>Historia pliku</vt:lpstr>
      <vt:lpstr>Jak przebiega informacja</vt:lpstr>
      <vt:lpstr>Jak przebiega informacja</vt:lpstr>
      <vt:lpstr>XVII wiek i kluczowe dla baroku pytanie</vt:lpstr>
      <vt:lpstr>Ilustracje z dzieła René Descartes (Kartezjusz): L’homme, et un Traitté de la formation du foetus, 1664.</vt:lpstr>
      <vt:lpstr>Naturalistyczny model  informacyjny człowieka</vt:lpstr>
      <vt:lpstr>Naturalistyczny model informacyjny  człowieka ale więcej szczegółów</vt:lpstr>
      <vt:lpstr>Przemyślenia o kolorach z 23 marca 2023 Problem: stworzyć paletę kolorów do używania</vt:lpstr>
      <vt:lpstr>Naturalistyczny model informacyjny  człowieka ale więcej szczegółów</vt:lpstr>
      <vt:lpstr>Naturalistyczny obraz człowieka  stworzony jest przez naturalistów :-)</vt:lpstr>
      <vt:lpstr>Naturalistyczny model informacyjny  ma pewne dość istotne braki</vt:lpstr>
      <vt:lpstr>Teistyczny model człowieka  </vt:lpstr>
      <vt:lpstr>Teistyczny model człowieka  </vt:lpstr>
      <vt:lpstr>Teistyczny model człowieka  </vt:lpstr>
      <vt:lpstr>Człowiek nowonarodzony  </vt:lpstr>
      <vt:lpstr>Człowiek nowonarodzony  </vt:lpstr>
      <vt:lpstr>Człowiek duchowy  </vt:lpstr>
      <vt:lpstr>Człowiek duchowy  </vt:lpstr>
      <vt:lpstr>Epistemologia człowieka nowonarodzonego  </vt:lpstr>
      <vt:lpstr>Wstawka z ”morfologii chrześcijaństwa” – trzy rodzaje ludzi.</vt:lpstr>
      <vt:lpstr>Procesy informacyjne w człowieku</vt:lpstr>
      <vt:lpstr>Procesy informacyjne w człowieku nowozrodzonym</vt:lpstr>
      <vt:lpstr>Pojęcia, których używam … i linki do Blue Letter Biblie</vt:lpstr>
      <vt:lpstr>Trzy rodzaje ludzi wg 1Kor2:14-3:3</vt:lpstr>
      <vt:lpstr>Człowiek zmysłowy, człowiek duchowy w EIB</vt:lpstr>
      <vt:lpstr>Dwie kluczowe decyzje  w życiu ucznia Jezusa</vt:lpstr>
      <vt:lpstr>Robocze – próba duskusji kolorów marzec 2023</vt:lpstr>
      <vt:lpstr>Uzgodnienie kolorów, 3 marca 2023</vt:lpstr>
      <vt:lpstr>KOLORUJE 1 Wszystko, albo prawie wszystko to powinno być</vt:lpstr>
      <vt:lpstr>Drugie uzgodnienie kolorów, 3 marca 2023</vt:lpstr>
      <vt:lpstr>Naturalistyczny model informacyjny  człowieka ale więcej szczegółów</vt:lpstr>
      <vt:lpstr>Koloruje 2 Wszystko, albo prawie wszystko to powinno być</vt:lpstr>
      <vt:lpstr>robocze</vt:lpstr>
      <vt:lpstr>Prezentacja programu PowerPoint</vt:lpstr>
      <vt:lpstr>Wszystko, albo prawie wszystko to powinno być</vt:lpstr>
      <vt:lpstr>Obrazek wyjściowy  Z tego usuwać !</vt:lpstr>
      <vt:lpstr>Obrazek wyjściowy  Z tego usuwać ! 2Q2023</vt:lpstr>
      <vt:lpstr>Zabawy w uczucia i emocje</vt:lpstr>
      <vt:lpstr>ToDo</vt:lpstr>
      <vt:lpstr>Punkt wyjścia – jak działa człowiek</vt:lpstr>
      <vt:lpstr>Punkt wyjścia – jak działa człowiek</vt:lpstr>
      <vt:lpstr>Analiza – jeżeli chcę malować to muszę opisać</vt:lpstr>
      <vt:lpstr>Uczucia - Wiki </vt:lpstr>
      <vt:lpstr>Emocja (Wiki)</vt:lpstr>
      <vt:lpstr>Punkt wyjścia – jak działa człowiek</vt:lpstr>
      <vt:lpstr>Jak emocje wpływają na myślenie</vt:lpstr>
      <vt:lpstr>Jak emocje blokują myślenie</vt:lpstr>
      <vt:lpstr>Jak charakter wpływają na myślenie</vt:lpstr>
      <vt:lpstr>Odruch, czasem zwany bezwarunkowym</vt:lpstr>
      <vt:lpstr>Działanie trzeźwe, rozsądne</vt:lpstr>
      <vt:lpstr>Prezentacja programu PowerPoint</vt:lpstr>
      <vt:lpstr>O emocjach</vt:lpstr>
      <vt:lpstr>O emocjach, uczuciach i … bólu.</vt:lpstr>
      <vt:lpstr>O emocjach, uczuciach i … bólu.</vt:lpstr>
      <vt:lpstr>Działanie w gniewie</vt:lpstr>
      <vt:lpstr>Odruch</vt:lpstr>
      <vt:lpstr> Kartka do Do druku Poznawanie i przetwarzanie informacji przez człowieka. 18 lipca 2022</vt:lpstr>
      <vt:lpstr>Naturalistyczny model informacyjny człowieka</vt:lpstr>
      <vt:lpstr>Teistyczny model człowieka  </vt:lpstr>
      <vt:lpstr>Bóg działający na świecie</vt:lpstr>
      <vt:lpstr>Bóg działający na świecie przez  człowieka duchowego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259</cp:revision>
  <cp:lastPrinted>2023-03-21T11:55:59Z</cp:lastPrinted>
  <dcterms:created xsi:type="dcterms:W3CDTF">2018-05-18T15:30:11Z</dcterms:created>
  <dcterms:modified xsi:type="dcterms:W3CDTF">2023-08-11T10:11:46Z</dcterms:modified>
</cp:coreProperties>
</file>